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72" r:id="rId3"/>
    <p:sldId id="790" r:id="rId5"/>
    <p:sldId id="476" r:id="rId6"/>
    <p:sldId id="699" r:id="rId7"/>
    <p:sldId id="478" r:id="rId8"/>
    <p:sldId id="479" r:id="rId9"/>
    <p:sldId id="594" r:id="rId10"/>
    <p:sldId id="481" r:id="rId11"/>
    <p:sldId id="791" r:id="rId12"/>
    <p:sldId id="792" r:id="rId13"/>
    <p:sldId id="482" r:id="rId14"/>
    <p:sldId id="765" r:id="rId15"/>
    <p:sldId id="485" r:id="rId16"/>
    <p:sldId id="489" r:id="rId17"/>
    <p:sldId id="490" r:id="rId18"/>
    <p:sldId id="491" r:id="rId19"/>
    <p:sldId id="492" r:id="rId20"/>
    <p:sldId id="494" r:id="rId21"/>
    <p:sldId id="495" r:id="rId22"/>
    <p:sldId id="497" r:id="rId23"/>
    <p:sldId id="867" r:id="rId24"/>
    <p:sldId id="767" r:id="rId25"/>
    <p:sldId id="499" r:id="rId26"/>
    <p:sldId id="501" r:id="rId27"/>
    <p:sldId id="502" r:id="rId28"/>
    <p:sldId id="503" r:id="rId29"/>
    <p:sldId id="504" r:id="rId30"/>
    <p:sldId id="868" r:id="rId31"/>
    <p:sldId id="869" r:id="rId32"/>
    <p:sldId id="768" r:id="rId33"/>
    <p:sldId id="793" r:id="rId34"/>
    <p:sldId id="512" r:id="rId35"/>
    <p:sldId id="514" r:id="rId36"/>
    <p:sldId id="595" r:id="rId37"/>
    <p:sldId id="770" r:id="rId38"/>
    <p:sldId id="515" r:id="rId39"/>
    <p:sldId id="596" r:id="rId40"/>
    <p:sldId id="771" r:id="rId41"/>
    <p:sldId id="870" r:id="rId42"/>
    <p:sldId id="794" r:id="rId43"/>
    <p:sldId id="520" r:id="rId44"/>
    <p:sldId id="521" r:id="rId45"/>
    <p:sldId id="774" r:id="rId46"/>
    <p:sldId id="871" r:id="rId47"/>
    <p:sldId id="795" r:id="rId48"/>
    <p:sldId id="700" r:id="rId49"/>
    <p:sldId id="701" r:id="rId50"/>
    <p:sldId id="930" r:id="rId51"/>
    <p:sldId id="702" r:id="rId52"/>
    <p:sldId id="706" r:id="rId53"/>
    <p:sldId id="704" r:id="rId54"/>
    <p:sldId id="705" r:id="rId55"/>
    <p:sldId id="931" r:id="rId56"/>
    <p:sldId id="707" r:id="rId57"/>
    <p:sldId id="708" r:id="rId58"/>
    <p:sldId id="709" r:id="rId59"/>
    <p:sldId id="710" r:id="rId60"/>
    <p:sldId id="714" r:id="rId61"/>
    <p:sldId id="788" r:id="rId62"/>
    <p:sldId id="779" r:id="rId63"/>
    <p:sldId id="711" r:id="rId64"/>
    <p:sldId id="932" r:id="rId65"/>
    <p:sldId id="712" r:id="rId66"/>
    <p:sldId id="780" r:id="rId67"/>
    <p:sldId id="715" r:id="rId68"/>
    <p:sldId id="717" r:id="rId69"/>
    <p:sldId id="719" r:id="rId70"/>
    <p:sldId id="934" r:id="rId71"/>
    <p:sldId id="781" r:id="rId72"/>
    <p:sldId id="935" r:id="rId73"/>
    <p:sldId id="721" r:id="rId74"/>
    <p:sldId id="936" r:id="rId75"/>
    <p:sldId id="937" r:id="rId76"/>
    <p:sldId id="722" r:id="rId77"/>
    <p:sldId id="723" r:id="rId78"/>
    <p:sldId id="724" r:id="rId79"/>
    <p:sldId id="938" r:id="rId80"/>
    <p:sldId id="726" r:id="rId81"/>
    <p:sldId id="748" r:id="rId82"/>
    <p:sldId id="749" r:id="rId83"/>
    <p:sldId id="750" r:id="rId84"/>
    <p:sldId id="785" r:id="rId85"/>
    <p:sldId id="751" r:id="rId86"/>
    <p:sldId id="752" r:id="rId87"/>
    <p:sldId id="786" r:id="rId88"/>
    <p:sldId id="796" r:id="rId89"/>
    <p:sldId id="754" r:id="rId90"/>
    <p:sldId id="939" r:id="rId91"/>
    <p:sldId id="755" r:id="rId92"/>
    <p:sldId id="756" r:id="rId93"/>
    <p:sldId id="757" r:id="rId94"/>
    <p:sldId id="758" r:id="rId95"/>
  </p:sldIdLst>
  <p:sldSz cx="9144000" cy="6858000" type="screen4x3"/>
  <p:notesSz cx="6858000" cy="9144000"/>
  <p:custDataLst>
    <p:tags r:id="rId99"/>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楷体_GB2312" pitchFamily="1" charset="-122"/>
        <a:cs typeface="+mn-cs"/>
      </a:defRPr>
    </a:lvl9pPr>
  </p:defaultTextStyle>
  <p:extLst>
    <p:ext uri="{EFAFB233-063F-42B5-8137-9DF3F51BA10A}">
      <p15:sldGuideLst xmlns:p15="http://schemas.microsoft.com/office/powerpoint/2012/main">
        <p15:guide id="1" orient="horz" pos="2193" userDrawn="1">
          <p15:clr>
            <a:srgbClr val="A4A3A4"/>
          </p15:clr>
        </p15:guide>
        <p15:guide id="2" pos="2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90" autoAdjust="0"/>
  </p:normalViewPr>
  <p:slideViewPr>
    <p:cSldViewPr showGuides="1">
      <p:cViewPr varScale="1">
        <p:scale>
          <a:sx n="75" d="100"/>
          <a:sy n="75" d="100"/>
        </p:scale>
        <p:origin x="1666" y="48"/>
      </p:cViewPr>
      <p:guideLst>
        <p:guide orient="horz" pos="2193"/>
        <p:guide pos="289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gs" Target="tags/tag1.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p:cNvSpPr>
          <p:nvPr>
            <p:ph type="sldImg" idx="2"/>
          </p:nvPr>
        </p:nvSpPr>
        <p:spPr>
          <a:xfrm>
            <a:off x="1143000" y="685800"/>
            <a:ext cx="4572000" cy="3429000"/>
          </a:xfrm>
          <a:prstGeom prst="rect">
            <a:avLst/>
          </a:prstGeom>
          <a:noFill/>
          <a:ln w="9525">
            <a:noFill/>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4E454AD-7578-44CD-9359-390DE934F854}"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p:txBody>
          <a:bodyPr wrap="square" lIns="91440" tIns="45720" rIns="91440" bIns="45720" anchor="ctr" anchorCtr="0"/>
          <a:lstStyle/>
          <a:p>
            <a:pPr lvl="0" eaLnBrk="1" hangingPunct="1"/>
            <a:r>
              <a:rPr lang="zh-CN" altLang="zh-CN" sz="2800" dirty="0"/>
              <a:t>有些数据不适合用基本数据类型来表示</a:t>
            </a:r>
            <a:r>
              <a:rPr lang="zh-CN" altLang="en-US" sz="2800" dirty="0"/>
              <a:t>：</a:t>
            </a:r>
            <a:r>
              <a:rPr lang="zh-CN" altLang="en-US" sz="2400" dirty="0"/>
              <a:t>向量、矩阵、内存地址 </a:t>
            </a:r>
            <a:r>
              <a:rPr lang="en-US" altLang="zh-CN" sz="2400" dirty="0"/>
              <a:t>…</a:t>
            </a:r>
            <a:endParaRPr lang="en-US" altLang="zh-CN" sz="2400" dirty="0"/>
          </a:p>
          <a:p>
            <a:pPr lvl="0" eaLnBrk="1" hangingPunct="1"/>
            <a:r>
              <a:rPr lang="zh-CN" altLang="en-US" sz="2800" dirty="0"/>
              <a:t>为此，</a:t>
            </a:r>
            <a:r>
              <a:rPr lang="en-US" altLang="zh-CN" sz="2800" dirty="0"/>
              <a:t>C++</a:t>
            </a:r>
            <a:r>
              <a:rPr lang="zh-CN" altLang="zh-CN" sz="2800" dirty="0"/>
              <a:t>语言提供由基本数据类型来构造新类型的手段</a:t>
            </a:r>
            <a:r>
              <a:rPr lang="en-US" altLang="zh-CN" sz="2800" dirty="0"/>
              <a:t>——</a:t>
            </a:r>
            <a:r>
              <a:rPr lang="zh-CN" altLang="en-US" sz="2800" dirty="0"/>
              <a:t>即</a:t>
            </a:r>
            <a:r>
              <a:rPr lang="zh-CN" altLang="zh-CN" sz="2800" dirty="0"/>
              <a:t>构造数据类型</a:t>
            </a:r>
            <a:r>
              <a:rPr lang="zh-CN" altLang="en-US" sz="2800" dirty="0"/>
              <a:t>（</a:t>
            </a:r>
            <a:r>
              <a:rPr lang="zh-CN" altLang="zh-CN" sz="2800" dirty="0"/>
              <a:t>属于</a:t>
            </a:r>
            <a:r>
              <a:rPr lang="zh-CN" altLang="zh-CN" sz="2800" dirty="0">
                <a:solidFill>
                  <a:srgbClr val="FF0000"/>
                </a:solidFill>
              </a:rPr>
              <a:t>用户自定义</a:t>
            </a:r>
            <a:r>
              <a:rPr lang="zh-CN" altLang="zh-CN" sz="2800" dirty="0"/>
              <a:t>数据类型</a:t>
            </a:r>
            <a:r>
              <a:rPr lang="zh-CN" altLang="en-US" sz="2800" dirty="0"/>
              <a:t>）</a:t>
            </a:r>
            <a:endParaRPr lang="zh-CN" altLang="zh-CN" sz="2800" dirty="0"/>
          </a:p>
        </p:txBody>
      </p:sp>
      <p:sp>
        <p:nvSpPr>
          <p:cNvPr id="71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p:txBody>
          <a:bodyPr wrap="square" lIns="91440" tIns="45720" rIns="91440" bIns="45720" anchor="ctr" anchorCtr="0"/>
          <a:lstStyle/>
          <a:p>
            <a:pPr lvl="0"/>
            <a:r>
              <a:rPr lang="zh-CN" altLang="en-US" dirty="0"/>
              <a:t>有的语言中，第一个元素为</a:t>
            </a:r>
            <a:r>
              <a:rPr lang="en-US" altLang="zh-CN" dirty="0"/>
              <a:t>1</a:t>
            </a:r>
            <a:r>
              <a:rPr lang="zh-CN" altLang="en-US" dirty="0"/>
              <a:t>，比如</a:t>
            </a:r>
            <a:r>
              <a:rPr lang="en-US" altLang="zh-CN" dirty="0"/>
              <a:t>matlab</a:t>
            </a:r>
            <a:endParaRPr lang="zh-CN" altLang="en-US" dirty="0"/>
          </a:p>
        </p:txBody>
      </p:sp>
      <p:sp>
        <p:nvSpPr>
          <p:cNvPr id="286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p:txBody>
          <a:bodyPr wrap="square" lIns="91440" tIns="45720" rIns="91440" bIns="45720" anchor="ctr" anchorCtr="0"/>
          <a:lstStyle/>
          <a:p>
            <a:pPr lvl="0"/>
            <a:r>
              <a:rPr lang="zh-CN" altLang="en-US" dirty="0"/>
              <a:t>了解数组的在内存中的分配细节，才能正确地移动指针</a:t>
            </a:r>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p:txBody>
          <a:bodyPr wrap="square" lIns="91440" tIns="45720" rIns="91440" bIns="45720" anchor="ctr" anchorCtr="0"/>
          <a:lstStyle/>
          <a:p>
            <a:pPr lvl="0"/>
            <a:r>
              <a:rPr lang="en-US" altLang="zh-CN" dirty="0"/>
              <a:t>string</a:t>
            </a:r>
            <a:r>
              <a:rPr lang="zh-CN" altLang="en-US" dirty="0"/>
              <a:t>是字符串，但它是类、不是构造数据类型</a:t>
            </a:r>
            <a:endParaRPr lang="zh-CN" altLang="en-US" dirty="0"/>
          </a:p>
        </p:txBody>
      </p:sp>
      <p:sp>
        <p:nvSpPr>
          <p:cNvPr id="348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99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1440" tIns="45720" rIns="91440" bIns="45720" anchor="ctr" anchorCtr="0"/>
          <a:lstStyle/>
          <a:p>
            <a:pPr lvl="0"/>
            <a:r>
              <a:rPr lang="zh-CN" altLang="en-US" dirty="0"/>
              <a:t>有些语言如</a:t>
            </a:r>
            <a:r>
              <a:rPr lang="en-US" altLang="zh-CN" dirty="0"/>
              <a:t>fortran</a:t>
            </a:r>
            <a:r>
              <a:rPr lang="zh-CN" altLang="en-US" dirty="0"/>
              <a:t>是按列优先来存储二维数组的</a:t>
            </a:r>
            <a:endParaRPr lang="en-US" altLang="zh-CN" dirty="0"/>
          </a:p>
        </p:txBody>
      </p:sp>
      <p:sp>
        <p:nvSpPr>
          <p:cNvPr id="430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p:txBody>
          <a:bodyPr wrap="square" lIns="91440" tIns="45720" rIns="91440" bIns="45720" anchor="ctr" anchorCtr="0"/>
          <a:lstStyle/>
          <a:p>
            <a:pPr lvl="0"/>
            <a:r>
              <a:rPr lang="zh-CN" altLang="en-US" dirty="0"/>
              <a:t>注：行数可以写，但编译器不会检查</a:t>
            </a:r>
            <a:endParaRPr lang="zh-CN" altLang="en-US" dirty="0"/>
          </a:p>
        </p:txBody>
      </p:sp>
      <p:sp>
        <p:nvSpPr>
          <p:cNvPr id="450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50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p:txBody>
          <a:bodyPr wrap="square" lIns="91440" tIns="45720" rIns="91440" bIns="45720" anchor="ctr" anchorCtr="0"/>
          <a:lstStyle/>
          <a:p>
            <a:pPr lvl="0"/>
            <a:r>
              <a:rPr lang="zh-CN" altLang="en-US" dirty="0"/>
              <a:t>引用类型是</a:t>
            </a:r>
            <a:r>
              <a:rPr lang="en-US" altLang="zh-CN" dirty="0"/>
              <a:t>C++</a:t>
            </a:r>
            <a:r>
              <a:rPr lang="zh-CN" altLang="en-US" dirty="0"/>
              <a:t>扩展出来的</a:t>
            </a:r>
            <a:endParaRPr lang="zh-CN" altLang="en-US" dirty="0"/>
          </a:p>
        </p:txBody>
      </p:sp>
      <p:sp>
        <p:nvSpPr>
          <p:cNvPr id="522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p:txBody>
          <a:bodyPr wrap="square" lIns="91440" tIns="45720" rIns="91440" bIns="45720" anchor="ctr" anchorCtr="0"/>
          <a:lstStyle/>
          <a:p>
            <a:pPr lvl="0"/>
            <a:r>
              <a:rPr lang="en-US" altLang="zh-CN" dirty="0"/>
              <a:t>Sex</a:t>
            </a:r>
            <a:r>
              <a:rPr lang="zh-CN" altLang="en-US" dirty="0"/>
              <a:t>和</a:t>
            </a:r>
            <a:r>
              <a:rPr lang="en-US" altLang="zh-CN" dirty="0"/>
              <a:t>Major</a:t>
            </a:r>
            <a:r>
              <a:rPr lang="zh-CN" altLang="en-US" dirty="0"/>
              <a:t>为枚举类型、</a:t>
            </a:r>
            <a:r>
              <a:rPr lang="en-US" altLang="zh-CN" dirty="0"/>
              <a:t>Date</a:t>
            </a:r>
            <a:r>
              <a:rPr lang="zh-CN" altLang="en-US" dirty="0"/>
              <a:t>为结构类型</a:t>
            </a:r>
            <a:endParaRPr lang="zh-CN" altLang="en-US" dirty="0"/>
          </a:p>
        </p:txBody>
      </p:sp>
      <p:sp>
        <p:nvSpPr>
          <p:cNvPr id="54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p:txBody>
          <a:bodyPr wrap="square" lIns="91440" tIns="45720" rIns="91440" bIns="45720" anchor="ctr" anchorCtr="0"/>
          <a:lstStyle/>
          <a:p>
            <a:pPr lvl="0"/>
            <a:r>
              <a:rPr lang="zh-CN" altLang="en-US" dirty="0"/>
              <a:t>引用类型是</a:t>
            </a:r>
            <a:r>
              <a:rPr lang="en-US" altLang="zh-CN" dirty="0"/>
              <a:t>C++</a:t>
            </a:r>
            <a:r>
              <a:rPr lang="zh-CN" altLang="en-US" dirty="0"/>
              <a:t>扩展出来的</a:t>
            </a:r>
            <a:endParaRPr lang="zh-CN" altLang="en-US" dirty="0"/>
          </a:p>
        </p:txBody>
      </p:sp>
      <p:sp>
        <p:nvSpPr>
          <p:cNvPr id="92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p:txBody>
          <a:bodyPr wrap="square" lIns="91440" tIns="45720" rIns="91440" bIns="45720" anchor="ctr" anchorCtr="0"/>
          <a:lstStyle/>
          <a:p>
            <a:pPr lvl="0"/>
            <a:r>
              <a:rPr lang="zh-CN" altLang="en-US" dirty="0"/>
              <a:t>第二种：</a:t>
            </a:r>
            <a:r>
              <a:rPr lang="en-US" altLang="zh-CN" dirty="0"/>
              <a:t>struct</a:t>
            </a:r>
            <a:r>
              <a:rPr lang="zh-CN" altLang="en-US" dirty="0"/>
              <a:t>关键字可以去掉</a:t>
            </a:r>
            <a:endParaRPr lang="en-US" altLang="zh-CN" dirty="0"/>
          </a:p>
          <a:p>
            <a:pPr lvl="0"/>
            <a:r>
              <a:rPr lang="zh-CN" altLang="en-US" dirty="0"/>
              <a:t>第四种：匿名结构体的定义方式</a:t>
            </a:r>
            <a:endParaRPr lang="zh-CN" altLang="en-US" dirty="0"/>
          </a:p>
        </p:txBody>
      </p:sp>
      <p:sp>
        <p:nvSpPr>
          <p:cNvPr id="563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p:txBody>
          <a:bodyPr wrap="square" lIns="91440" tIns="45720" rIns="91440" bIns="45720" anchor="ctr" anchorCtr="0"/>
          <a:lstStyle/>
          <a:p>
            <a:pPr lvl="0"/>
            <a:r>
              <a:rPr lang="zh-CN" altLang="en-US" dirty="0">
                <a:solidFill>
                  <a:srgbClr val="FF0000"/>
                </a:solidFill>
                <a:latin typeface="Times New Roman" panose="02020603050405020304" pitchFamily="18" charset="0"/>
                <a:cs typeface="Times New Roman" panose="02020603050405020304" pitchFamily="18" charset="0"/>
                <a:sym typeface="+mn-ea"/>
              </a:rPr>
              <a:t>结构作用域：不同结构的成员之间可以重名，还可以与程序中非结构成员的名字相同</a:t>
            </a:r>
            <a:endParaRPr lang="zh-CN" altLang="en-US" dirty="0"/>
          </a:p>
        </p:txBody>
      </p:sp>
      <p:sp>
        <p:nvSpPr>
          <p:cNvPr id="593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p:txBody>
          <a:bodyPr wrap="square" lIns="91440" tIns="45720" rIns="91440" bIns="45720" anchor="ctr" anchorCtr="0"/>
          <a:lstStyle/>
          <a:p>
            <a:pPr lvl="0"/>
            <a:r>
              <a:rPr lang="zh-CN" altLang="en-US" dirty="0">
                <a:latin typeface="Times New Roman" panose="02020603050405020304" pitchFamily="18" charset="0"/>
                <a:cs typeface="Times New Roman" panose="02020603050405020304" pitchFamily="18" charset="0"/>
              </a:rPr>
              <a:t>为提高效率，形参、实参可以是结构变量的指针或引用</a:t>
            </a:r>
            <a:endParaRPr lang="zh-CN" altLang="en-US" dirty="0"/>
          </a:p>
        </p:txBody>
      </p:sp>
      <p:sp>
        <p:nvSpPr>
          <p:cNvPr id="614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75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p:txBody>
          <a:bodyPr wrap="square" lIns="91440" tIns="45720" rIns="91440" bIns="45720" anchor="ctr" anchorCtr="0"/>
          <a:lstStyle/>
          <a:p>
            <a:pPr lvl="0"/>
            <a:r>
              <a:rPr lang="zh-CN" altLang="en-US" dirty="0"/>
              <a:t>例</a:t>
            </a:r>
            <a:r>
              <a:rPr lang="en-US" altLang="zh-CN" dirty="0"/>
              <a:t>2</a:t>
            </a:r>
            <a:r>
              <a:rPr lang="zh-CN" altLang="en-US" dirty="0"/>
              <a:t>输出肯定不是</a:t>
            </a:r>
            <a:r>
              <a:rPr lang="en-US" altLang="zh-CN" dirty="0"/>
              <a:t>12</a:t>
            </a:r>
            <a:r>
              <a:rPr lang="zh-CN" altLang="en-US" dirty="0"/>
              <a:t>，因为联合类型的字节数</a:t>
            </a:r>
            <a:r>
              <a:rPr lang="en-US" altLang="zh-CN" dirty="0"/>
              <a:t>=</a:t>
            </a:r>
            <a:r>
              <a:rPr lang="zh-CN" altLang="en-US" dirty="0"/>
              <a:t>“最大”成员所需的内存空间</a:t>
            </a:r>
            <a:endParaRPr lang="zh-CN" altLang="en-US" dirty="0"/>
          </a:p>
        </p:txBody>
      </p:sp>
      <p:sp>
        <p:nvSpPr>
          <p:cNvPr id="716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p:sp>
      <p:sp>
        <p:nvSpPr>
          <p:cNvPr id="737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737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p:sp>
      <p:sp>
        <p:nvSpPr>
          <p:cNvPr id="75779" name="备注占位符 2"/>
          <p:cNvSpPr>
            <a:spLocks noGrp="1"/>
          </p:cNvSpPr>
          <p:nvPr>
            <p:ph type="body" idx="1"/>
          </p:nvPr>
        </p:nvSpPr>
        <p:spPr/>
        <p:txBody>
          <a:bodyPr wrap="square" lIns="91440" tIns="45720" rIns="91440" bIns="45720" anchor="ctr" anchorCtr="0"/>
          <a:lstStyle/>
          <a:p>
            <a:pPr lvl="0"/>
            <a:r>
              <a:rPr lang="zh-CN" altLang="en-US" dirty="0"/>
              <a:t>门牌号比喻</a:t>
            </a:r>
            <a:endParaRPr lang="en-US" altLang="zh-CN" dirty="0"/>
          </a:p>
          <a:p>
            <a:pPr lvl="0"/>
            <a:r>
              <a:rPr lang="zh-CN" altLang="en-US" dirty="0"/>
              <a:t>一个内存地址可能属于不同指针类型，这要取决于内存单元存储的是何种类型的程序实体</a:t>
            </a:r>
            <a:endParaRPr lang="zh-CN" altLang="en-US" dirty="0"/>
          </a:p>
        </p:txBody>
      </p:sp>
      <p:sp>
        <p:nvSpPr>
          <p:cNvPr id="757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778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p:txBody>
          <a:bodyPr wrap="square" lIns="91440" tIns="45720" rIns="91440" bIns="45720" anchor="ctr" anchorCtr="0"/>
          <a:lstStyle/>
          <a:p>
            <a:pPr lvl="0" eaLnBrk="1" hangingPunct="1">
              <a:spcAft>
                <a:spcPct val="50000"/>
              </a:spcAft>
            </a:pPr>
            <a:r>
              <a:rPr lang="zh-CN" altLang="en-US" dirty="0">
                <a:latin typeface="Times New Roman" panose="02020603050405020304" pitchFamily="18" charset="0"/>
                <a:cs typeface="Times New Roman" panose="02020603050405020304" pitchFamily="18" charset="0"/>
              </a:rPr>
              <a:t>目的：提高程序的正确性和易读性。</a:t>
            </a:r>
            <a:endParaRPr lang="en-US" altLang="zh-CN" dirty="0">
              <a:latin typeface="Times New Roman" panose="02020603050405020304" pitchFamily="18" charset="0"/>
              <a:cs typeface="Times New Roman" panose="02020603050405020304" pitchFamily="18" charset="0"/>
            </a:endParaRPr>
          </a:p>
          <a:p>
            <a:pPr lvl="0" eaLnBrk="1" hangingPunct="1">
              <a:spcAft>
                <a:spcPct val="50000"/>
              </a:spcAft>
            </a:pPr>
            <a:r>
              <a:rPr lang="en-US" altLang="zh-CN" dirty="0">
                <a:latin typeface="Times New Roman" panose="02020603050405020304" pitchFamily="18" charset="0"/>
                <a:cs typeface="Times New Roman" panose="02020603050405020304" pitchFamily="18" charset="0"/>
              </a:rPr>
              <a:t>Bool</a:t>
            </a:r>
            <a:r>
              <a:rPr lang="zh-CN" altLang="en-US" dirty="0">
                <a:latin typeface="Times New Roman" panose="02020603050405020304" pitchFamily="18" charset="0"/>
                <a:cs typeface="Times New Roman" panose="02020603050405020304" pitchFamily="18" charset="0"/>
              </a:rPr>
              <a:t>类型可看成</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语言提供的枚举类型：</a:t>
            </a:r>
            <a:r>
              <a:rPr lang="en-US" altLang="zh-CN" dirty="0">
                <a:latin typeface="Times New Roman" panose="02020603050405020304" pitchFamily="18" charset="0"/>
                <a:cs typeface="Times New Roman" panose="02020603050405020304" pitchFamily="18" charset="0"/>
              </a:rPr>
              <a:t>enum bool {false, true};</a:t>
            </a:r>
            <a:endParaRPr lang="en-US" altLang="zh-CN" dirty="0">
              <a:latin typeface="Times New Roman" panose="02020603050405020304" pitchFamily="18" charset="0"/>
              <a:cs typeface="Times New Roman" panose="02020603050405020304" pitchFamily="18" charset="0"/>
            </a:endParaRPr>
          </a:p>
          <a:p>
            <a:pPr lvl="0" eaLnBrk="1" hangingPunct="1">
              <a:spcAft>
                <a:spcPct val="50000"/>
              </a:spcAft>
            </a:pPr>
            <a:endParaRPr lang="en-US" altLang="zh-CN" dirty="0">
              <a:latin typeface="Times New Roman" panose="02020603050405020304" pitchFamily="18" charset="0"/>
              <a:cs typeface="Times New Roman" panose="02020603050405020304" pitchFamily="18" charset="0"/>
            </a:endParaRPr>
          </a:p>
          <a:p>
            <a:pPr lvl="0" eaLnBrk="1" hangingPunct="1">
              <a:spcAft>
                <a:spcPct val="50000"/>
              </a:spcAft>
            </a:pPr>
            <a:r>
              <a:rPr lang="zh-CN" altLang="en-US" dirty="0">
                <a:latin typeface="Times New Roman" panose="02020603050405020304" pitchFamily="18" charset="0"/>
                <a:cs typeface="Times New Roman" panose="02020603050405020304" pitchFamily="18" charset="0"/>
              </a:rPr>
              <a:t>每指定一个整数，后面的枚举值都会递增</a:t>
            </a:r>
            <a:endParaRPr lang="en-US" altLang="zh-CN" dirty="0">
              <a:latin typeface="Times New Roman" panose="02020603050405020304" pitchFamily="18" charset="0"/>
              <a:cs typeface="Times New Roman" panose="02020603050405020304" pitchFamily="18" charset="0"/>
            </a:endParaRPr>
          </a:p>
          <a:p>
            <a:pPr lvl="0"/>
            <a:r>
              <a:rPr lang="en-US" altLang="zh-CN" dirty="0">
                <a:latin typeface="Times New Roman" panose="02020603050405020304" pitchFamily="18" charset="0"/>
                <a:cs typeface="Times New Roman" panose="02020603050405020304" pitchFamily="18" charset="0"/>
              </a:rPr>
              <a:t>{SUN=7, MON, TUE=8, </a:t>
            </a:r>
            <a:r>
              <a:rPr lang="en-US" altLang="zh-CN" dirty="0">
                <a:latin typeface="Times New Roman" panose="02020603050405020304" pitchFamily="18" charset="0"/>
                <a:ea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此定义中</a:t>
            </a:r>
            <a:r>
              <a:rPr lang="en-US" altLang="zh-CN" dirty="0">
                <a:latin typeface="Times New Roman" panose="02020603050405020304" pitchFamily="18" charset="0"/>
                <a:cs typeface="Times New Roman" panose="02020603050405020304" pitchFamily="18" charset="0"/>
              </a:rPr>
              <a:t>Mon</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Tue</a:t>
            </a:r>
            <a:r>
              <a:rPr lang="zh-CN" altLang="en-US" dirty="0">
                <a:latin typeface="Times New Roman" panose="02020603050405020304" pitchFamily="18" charset="0"/>
                <a:cs typeface="Times New Roman" panose="02020603050405020304" pitchFamily="18" charset="0"/>
              </a:rPr>
              <a:t>会相等</a:t>
            </a:r>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p:txBody>
          <a:bodyPr wrap="square" lIns="91440" tIns="45720" rIns="91440" bIns="45720" anchor="ctr" anchorCtr="0"/>
          <a:lstStyle/>
          <a:p>
            <a:pPr lvl="0"/>
            <a:r>
              <a:rPr lang="zh-CN" altLang="en-US" dirty="0"/>
              <a:t>子类指针可以赋给父类指针</a:t>
            </a:r>
            <a:endParaRPr lang="zh-CN" altLang="en-US" dirty="0"/>
          </a:p>
        </p:txBody>
      </p:sp>
      <p:sp>
        <p:nvSpPr>
          <p:cNvPr id="809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839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860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11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31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52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p:sp>
      <p:sp>
        <p:nvSpPr>
          <p:cNvPr id="9728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72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993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anchor="ctr" anchorCtr="0" compatLnSpc="1">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关于指向常量的指针：</a:t>
            </a:r>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必须初始化</a:t>
            </a:r>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指针的值可以改变，但它指向的内容不能改变</a:t>
            </a: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13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anchor="ctr" anchorCtr="0" compatLnSpc="1">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关于指向常量的指针：</a:t>
            </a:r>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必须初始化</a:t>
            </a:r>
            <a:endParaRPr kumimoji="0" lang="en-US" altLang="zh-CN"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指针的值可以改变，但它指向的内容不能改变</a:t>
            </a: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3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54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p:txBody>
          <a:bodyPr wrap="square" lIns="91440" tIns="45720" rIns="91440" bIns="45720" anchor="ctr" anchorCtr="0"/>
          <a:lstStyle/>
          <a:p>
            <a:pPr lvl="0"/>
            <a:r>
              <a:rPr lang="zh-CN" altLang="en-US" dirty="0"/>
              <a:t>输出</a:t>
            </a:r>
            <a:r>
              <a:rPr lang="en-US" altLang="zh-CN" dirty="0"/>
              <a:t>x</a:t>
            </a:r>
            <a:r>
              <a:rPr lang="zh-CN" altLang="en-US" dirty="0"/>
              <a:t>的值为</a:t>
            </a:r>
            <a:r>
              <a:rPr lang="en-US" altLang="zh-CN" dirty="0"/>
              <a:t>2</a:t>
            </a:r>
            <a:endParaRPr lang="zh-CN" altLang="en-US" dirty="0"/>
          </a:p>
        </p:txBody>
      </p:sp>
      <p:sp>
        <p:nvSpPr>
          <p:cNvPr id="1075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105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105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105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idx="1"/>
          </p:nvPr>
        </p:nvSpPr>
        <p:spPr/>
        <p:txBody>
          <a:bodyPr wrap="square" lIns="91440" tIns="45720" rIns="91440" bIns="45720" anchor="ctr" anchorCtr="0"/>
          <a:lstStyle/>
          <a:p>
            <a:pPr lvl="0"/>
            <a:r>
              <a:rPr lang="zh-CN" altLang="en-US" dirty="0">
                <a:latin typeface="Times New Roman" panose="02020603050405020304" pitchFamily="18" charset="0"/>
                <a:cs typeface="Times New Roman" panose="02020603050405020304" pitchFamily="18" charset="0"/>
              </a:rPr>
              <a:t>如果没有足够内存供分配，产生</a:t>
            </a:r>
            <a:r>
              <a:rPr lang="en-US" altLang="zh-CN" dirty="0">
                <a:latin typeface="Times New Roman" panose="02020603050405020304" pitchFamily="18" charset="0"/>
                <a:cs typeface="Times New Roman" panose="02020603050405020304" pitchFamily="18" charset="0"/>
              </a:rPr>
              <a:t>bad_alloc</a:t>
            </a:r>
            <a:r>
              <a:rPr lang="zh-CN" altLang="en-US" dirty="0">
                <a:latin typeface="Times New Roman" panose="02020603050405020304" pitchFamily="18" charset="0"/>
                <a:cs typeface="Times New Roman" panose="02020603050405020304" pitchFamily="18" charset="0"/>
              </a:rPr>
              <a:t>异常是</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的国际标准规定</a:t>
            </a:r>
            <a:endParaRPr lang="zh-CN" altLang="en-US" dirty="0"/>
          </a:p>
        </p:txBody>
      </p:sp>
      <p:sp>
        <p:nvSpPr>
          <p:cNvPr id="1126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20835" name="备注占位符 2"/>
          <p:cNvSpPr>
            <a:spLocks noGrp="1"/>
          </p:cNvSpPr>
          <p:nvPr>
            <p:ph type="body" idx="1"/>
          </p:nvPr>
        </p:nvSpPr>
        <p:spPr/>
        <p:txBody>
          <a:bodyPr wrap="square" lIns="91440" tIns="45720" rIns="91440" bIns="45720" numCol="1" anchor="ctr" anchorCtr="0" compatLnSpc="1"/>
          <a:lstStyle/>
          <a:p>
            <a:pPr marL="342900" marR="0" lvl="0" indent="-342900" algn="l" defTabSz="914400" rtl="0" eaLnBrk="1" fontAlgn="base" latinLnBrk="0" hangingPunct="1">
              <a:lnSpc>
                <a:spcPct val="100000"/>
              </a:lnSpc>
              <a:spcBef>
                <a:spcPct val="30000"/>
              </a:spcBef>
              <a:spcAft>
                <a:spcPct val="0"/>
              </a:spcAft>
              <a:buClrTx/>
              <a:buSzTx/>
              <a:buFontTx/>
              <a:buNone/>
              <a:defRPr/>
            </a:pPr>
            <a:r>
              <a:rPr kumimoji="0" lang="en-US" altLang="zh-CN" sz="2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Times New Roman" panose="02020603050405020304" pitchFamily="18" charset="0"/>
              </a:rPr>
              <a:t>delete</a:t>
            </a:r>
            <a:r>
              <a:rPr kumimoji="0" lang="zh-CN" altLang="en-US" sz="2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Times New Roman" panose="02020603050405020304" pitchFamily="18" charset="0"/>
              </a:rPr>
              <a:t>与</a:t>
            </a:r>
            <a:r>
              <a:rPr kumimoji="0" lang="en-US" altLang="zh-CN" sz="2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Times New Roman" panose="02020603050405020304" pitchFamily="18" charset="0"/>
              </a:rPr>
              <a:t>free</a:t>
            </a:r>
            <a:r>
              <a:rPr kumimoji="0" lang="zh-CN" altLang="en-US" sz="28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Times New Roman" panose="02020603050405020304" pitchFamily="18" charset="0"/>
              </a:rPr>
              <a:t>的区别：</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如果</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p</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指向的是对象（或对象数组），则</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delete p</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（或</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delete []p</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Times New Roman" panose="02020603050405020304" pitchFamily="18" charset="0"/>
              </a:rPr>
              <a:t>会去调用对象类的析构函数</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，而</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free(p)</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则不会。</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228600" marR="0" lvl="0" indent="-22860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6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p:sp>
      <p:sp>
        <p:nvSpPr>
          <p:cNvPr id="116739" name="备注占位符 2"/>
          <p:cNvSpPr>
            <a:spLocks noGrp="1"/>
          </p:cNvSpPr>
          <p:nvPr>
            <p:ph type="body" idx="1"/>
          </p:nvPr>
        </p:nvSpPr>
        <p:spPr/>
        <p:txBody>
          <a:bodyPr wrap="square" lIns="91440" tIns="45720" rIns="91440" bIns="45720" anchor="ctr" anchorCtr="0"/>
          <a:lstStyle/>
          <a:p>
            <a:pPr lvl="0"/>
            <a:r>
              <a:rPr lang="en-US" altLang="zh-CN" dirty="0"/>
              <a:t>Java</a:t>
            </a:r>
            <a:r>
              <a:rPr lang="zh-CN" altLang="en-US" dirty="0"/>
              <a:t>有自动回收功能</a:t>
            </a:r>
            <a:endParaRPr lang="zh-CN" altLang="en-US" dirty="0"/>
          </a:p>
        </p:txBody>
      </p:sp>
      <p:sp>
        <p:nvSpPr>
          <p:cNvPr id="1167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p:sp>
      <p:sp>
        <p:nvSpPr>
          <p:cNvPr id="121859" name="备注占位符 2"/>
          <p:cNvSpPr>
            <a:spLocks noGrp="1"/>
          </p:cNvSpPr>
          <p:nvPr>
            <p:ph type="body" idx="1"/>
          </p:nvPr>
        </p:nvSpPr>
        <p:spPr/>
        <p:txBody>
          <a:bodyPr wrap="square" lIns="91440" tIns="45720" rIns="91440" bIns="45720" anchor="ctr" anchorCtr="0"/>
          <a:lstStyle/>
          <a:p>
            <a:pPr lvl="0"/>
            <a:r>
              <a:rPr lang="zh-CN" altLang="en-US" dirty="0">
                <a:cs typeface="Times New Roman" panose="02020603050405020304" pitchFamily="18" charset="0"/>
              </a:rPr>
              <a:t>实参由调用者提供（操作系统或外部程序）</a:t>
            </a:r>
            <a:endParaRPr lang="zh-CN" altLang="en-US" dirty="0"/>
          </a:p>
        </p:txBody>
      </p:sp>
      <p:sp>
        <p:nvSpPr>
          <p:cNvPr id="1218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p:sp>
      <p:sp>
        <p:nvSpPr>
          <p:cNvPr id="123907" name="备注占位符 2"/>
          <p:cNvSpPr>
            <a:spLocks noGrp="1"/>
          </p:cNvSpPr>
          <p:nvPr>
            <p:ph type="body" idx="1"/>
          </p:nvPr>
        </p:nvSpPr>
        <p:spPr/>
        <p:txBody>
          <a:bodyPr wrap="square" lIns="91440" tIns="45720" rIns="91440" bIns="45720" anchor="ctr" anchorCtr="0"/>
          <a:lstStyle/>
          <a:p>
            <a:pPr lvl="0"/>
            <a:r>
              <a:rPr lang="zh-CN" altLang="en-US" dirty="0"/>
              <a:t>注意：</a:t>
            </a:r>
            <a:endParaRPr lang="en-US" altLang="zh-CN" dirty="0"/>
          </a:p>
          <a:p>
            <a:pPr lvl="0"/>
            <a:r>
              <a:rPr lang="en-US" altLang="zh-CN" dirty="0"/>
              <a:t>1. </a:t>
            </a:r>
            <a:r>
              <a:rPr lang="zh-CN" altLang="en-US" dirty="0"/>
              <a:t>函数指针指向的是函数在“代码段中”的内存首地址</a:t>
            </a:r>
            <a:endParaRPr lang="en-US" altLang="zh-CN" dirty="0"/>
          </a:p>
          <a:p>
            <a:pPr lvl="0"/>
            <a:r>
              <a:rPr lang="en-US" altLang="zh-CN" dirty="0"/>
              <a:t>2. </a:t>
            </a:r>
            <a:r>
              <a:rPr lang="zh-CN" altLang="en-US" dirty="0"/>
              <a:t>不要与 </a:t>
            </a:r>
            <a:r>
              <a:rPr lang="en-US" altLang="zh-CN" dirty="0"/>
              <a:t>double *func(int) </a:t>
            </a:r>
            <a:r>
              <a:rPr lang="zh-CN" altLang="en-US" dirty="0"/>
              <a:t>混淆：这是声明了函数</a:t>
            </a:r>
            <a:r>
              <a:rPr lang="en-US" altLang="zh-CN" dirty="0"/>
              <a:t>func</a:t>
            </a:r>
            <a:r>
              <a:rPr lang="zh-CN" altLang="en-US" dirty="0"/>
              <a:t>，它的返回值为“指向</a:t>
            </a:r>
            <a:r>
              <a:rPr lang="en-US" altLang="zh-CN" dirty="0"/>
              <a:t>double</a:t>
            </a:r>
            <a:r>
              <a:rPr lang="zh-CN" altLang="en-US" dirty="0"/>
              <a:t>的指针”</a:t>
            </a:r>
            <a:endParaRPr lang="en-US" altLang="zh-CN" dirty="0"/>
          </a:p>
          <a:p>
            <a:pPr lvl="0"/>
            <a:r>
              <a:rPr lang="en-US" altLang="zh-CN" dirty="0"/>
              <a:t>3. </a:t>
            </a:r>
            <a:r>
              <a:rPr lang="zh-CN" altLang="en-US" dirty="0"/>
              <a:t>赋值时，必须是函数指针所指向的函数类型，否则</a:t>
            </a:r>
            <a:r>
              <a:rPr lang="en-US" altLang="zh-CN" dirty="0"/>
              <a:t>error</a:t>
            </a:r>
            <a:endParaRPr lang="zh-CN" altLang="en-US" dirty="0"/>
          </a:p>
        </p:txBody>
      </p:sp>
      <p:sp>
        <p:nvSpPr>
          <p:cNvPr id="1239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p:txBody>
          <a:bodyPr wrap="square" lIns="91440" tIns="45720" rIns="91440" bIns="45720" anchor="ctr" anchorCtr="0"/>
          <a:lstStyle/>
          <a:p>
            <a:pPr lvl="0"/>
            <a:r>
              <a:rPr lang="zh-CN" altLang="en-US" dirty="0"/>
              <a:t>例子：输出部分</a:t>
            </a:r>
            <a:endParaRPr lang="zh-CN" altLang="en-US" dirty="0"/>
          </a:p>
          <a:p>
            <a:pPr lvl="0"/>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p:sp>
      <p:sp>
        <p:nvSpPr>
          <p:cNvPr id="12595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259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p:sp>
      <p:sp>
        <p:nvSpPr>
          <p:cNvPr id="13005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00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p:sp>
      <p:sp>
        <p:nvSpPr>
          <p:cNvPr id="13209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21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p:txBody>
          <a:bodyPr wrap="square" lIns="91440" tIns="45720" rIns="91440" bIns="45720" anchor="ctr" anchorCtr="0"/>
          <a:lstStyle/>
          <a:p>
            <a:pPr lvl="0"/>
            <a:r>
              <a:rPr lang="zh-CN" altLang="en-US" dirty="0"/>
              <a:t>引用类型是</a:t>
            </a:r>
            <a:r>
              <a:rPr lang="en-US" altLang="zh-CN" dirty="0"/>
              <a:t>C++</a:t>
            </a:r>
            <a:r>
              <a:rPr lang="zh-CN" altLang="en-US" dirty="0"/>
              <a:t>扩展出来的</a:t>
            </a:r>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p:txBody>
          <a:bodyPr wrap="square" lIns="91440" tIns="45720" rIns="91440" bIns="45720" anchor="ctr" anchorCtr="0"/>
          <a:lstStyle/>
          <a:p>
            <a:pPr lvl="0"/>
            <a:r>
              <a:rPr lang="en-US" altLang="zh-CN" dirty="0"/>
              <a:t>int </a:t>
            </a:r>
            <a:r>
              <a:rPr lang="zh-CN" altLang="en-US" dirty="0"/>
              <a:t>一百个变量，可以一万个怎么办呢？</a:t>
            </a:r>
            <a:endParaRPr lang="en-US" altLang="zh-CN" dirty="0"/>
          </a:p>
          <a:p>
            <a:pPr lvl="0"/>
            <a:r>
              <a:rPr lang="zh-CN" altLang="en-US" dirty="0"/>
              <a:t>数组，作为线性表的一种（</a:t>
            </a:r>
            <a:r>
              <a:rPr lang="zh-CN" altLang="en-US" dirty="0">
                <a:latin typeface="Times New Roman" panose="02020603050405020304" pitchFamily="18" charset="0"/>
                <a:cs typeface="Times New Roman" panose="02020603050405020304" pitchFamily="18" charset="0"/>
              </a:rPr>
              <a:t>线性表：由固定多个同类型的具有</a:t>
            </a:r>
            <a:r>
              <a:rPr lang="zh-CN" altLang="en-US" dirty="0">
                <a:solidFill>
                  <a:srgbClr val="FF0000"/>
                </a:solidFill>
                <a:latin typeface="Times New Roman" panose="02020603050405020304" pitchFamily="18" charset="0"/>
                <a:cs typeface="Times New Roman" panose="02020603050405020304" pitchFamily="18" charset="0"/>
              </a:rPr>
              <a:t>线性次序关系</a:t>
            </a:r>
            <a:r>
              <a:rPr lang="zh-CN" altLang="en-US" dirty="0">
                <a:latin typeface="Times New Roman" panose="02020603050405020304" pitchFamily="18" charset="0"/>
                <a:cs typeface="Times New Roman" panose="02020603050405020304" pitchFamily="18" charset="0"/>
              </a:rPr>
              <a:t>的数据所构成的复合数据类型</a:t>
            </a:r>
            <a:r>
              <a:rPr lang="zh-CN" altLang="en-US" dirty="0"/>
              <a:t>）。</a:t>
            </a:r>
            <a:endParaRPr lang="en-US" altLang="zh-CN" dirty="0"/>
          </a:p>
        </p:txBody>
      </p:sp>
      <p:sp>
        <p:nvSpPr>
          <p:cNvPr id="225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p:txBody>
          <a:bodyPr wrap="square" lIns="91440" tIns="45720" rIns="91440" bIns="45720" anchor="ctr" anchorCtr="0"/>
          <a:lstStyle/>
          <a:p>
            <a:pPr lvl="0"/>
            <a:r>
              <a:rPr lang="zh-CN" altLang="en-US" dirty="0"/>
              <a:t>*带有初始化的定义（分配内存、并初始化）：例子，</a:t>
            </a:r>
            <a:r>
              <a:rPr lang="en-US" altLang="zh-CN" dirty="0"/>
              <a:t>int a[10] = {1, 2, 3, …, 10}</a:t>
            </a:r>
            <a:r>
              <a:rPr lang="zh-CN" altLang="en-US" dirty="0"/>
              <a:t>；</a:t>
            </a:r>
            <a:endParaRPr lang="en-US" altLang="zh-CN" dirty="0"/>
          </a:p>
          <a:p>
            <a:pPr lvl="0"/>
            <a:r>
              <a:rPr lang="zh-CN" altLang="en-US" dirty="0"/>
              <a:t>*不带初始化的定义（分配内存、并初始化）：例子，</a:t>
            </a:r>
            <a:r>
              <a:rPr lang="en-US" altLang="zh-CN" dirty="0"/>
              <a:t>int a[10] </a:t>
            </a:r>
            <a:r>
              <a:rPr lang="zh-CN" altLang="en-US" dirty="0"/>
              <a:t>； </a:t>
            </a:r>
            <a:r>
              <a:rPr lang="en-US" altLang="zh-CN" dirty="0"/>
              <a:t>//</a:t>
            </a:r>
            <a:r>
              <a:rPr lang="zh-CN" altLang="en-US" dirty="0"/>
              <a:t>在非配的内存中给出默认初始值</a:t>
            </a:r>
            <a:r>
              <a:rPr lang="en-US" altLang="zh-CN" dirty="0"/>
              <a:t>0</a:t>
            </a:r>
            <a:endParaRPr lang="en-US" altLang="zh-CN" dirty="0"/>
          </a:p>
          <a:p>
            <a:pPr lvl="0"/>
            <a:r>
              <a:rPr lang="zh-CN" altLang="en-US" dirty="0"/>
              <a:t>*声明（不分配内存、也就谈不上初始化）：例子，</a:t>
            </a:r>
            <a:r>
              <a:rPr lang="en-US" altLang="zh-CN" dirty="0"/>
              <a:t>extern int a[10]</a:t>
            </a:r>
            <a:r>
              <a:rPr lang="zh-CN" altLang="en-US" dirty="0"/>
              <a:t>；</a:t>
            </a:r>
            <a:endParaRPr lang="en-US" altLang="zh-CN" dirty="0"/>
          </a:p>
          <a:p>
            <a:pPr lvl="0"/>
            <a:endParaRPr lang="en-US" altLang="zh-CN" dirty="0"/>
          </a:p>
        </p:txBody>
      </p:sp>
      <p:sp>
        <p:nvSpPr>
          <p:cNvPr id="24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66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90500"/>
            <a:ext cx="1752600" cy="58293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524000" y="190500"/>
            <a:ext cx="5105400" cy="58293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1524000" y="6248400"/>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524000" y="190500"/>
            <a:ext cx="7010400" cy="1527175"/>
          </a:xfrm>
          <a:prstGeom prst="rect">
            <a:avLst/>
          </a:prstGeom>
          <a:noFill/>
          <a:ln w="9525">
            <a:noFill/>
          </a:ln>
        </p:spPr>
        <p:txBody>
          <a:bodyPr anchor="ctr" anchorCtr="0"/>
          <a:lstStyle/>
          <a:p>
            <a:pPr lvl="0"/>
            <a:r>
              <a:rPr lang="zh-CN" altLang="zh-CN" dirty="0"/>
              <a:t>单击此处编辑母版标题样式</a:t>
            </a:r>
            <a:endParaRPr lang="zh-CN" altLang="zh-CN" dirty="0"/>
          </a:p>
        </p:txBody>
      </p:sp>
      <p:sp>
        <p:nvSpPr>
          <p:cNvPr id="1027" name="Rectangle 3"/>
          <p:cNvSpPr>
            <a:spLocks noGrp="1"/>
          </p:cNvSpPr>
          <p:nvPr>
            <p:ph type="body" idx="1"/>
          </p:nvPr>
        </p:nvSpPr>
        <p:spPr>
          <a:xfrm>
            <a:off x="1524000" y="1905000"/>
            <a:ext cx="7010400" cy="4114800"/>
          </a:xfrm>
          <a:prstGeom prst="rect">
            <a:avLst/>
          </a:prstGeom>
          <a:noFill/>
          <a:ln w="9525">
            <a:noFill/>
          </a:ln>
        </p:spPr>
        <p:txBody>
          <a:bodyPr/>
          <a:lstStyle/>
          <a:p>
            <a:pPr lvl="0"/>
            <a:r>
              <a:rPr lang="zh-CN" altLang="zh-CN" dirty="0"/>
              <a:t>单击此处编辑母版文本样式</a:t>
            </a:r>
            <a:endParaRPr lang="zh-CN" altLang="zh-CN" dirty="0"/>
          </a:p>
          <a:p>
            <a:pPr lvl="1"/>
            <a:endParaRPr lang="zh-CN" altLang="zh-CN" dirty="0"/>
          </a:p>
        </p:txBody>
      </p:sp>
      <p:sp>
        <p:nvSpPr>
          <p:cNvPr id="1028" name="Rectangle 4"/>
          <p:cNvSpPr>
            <a:spLocks noGrp="1" noChangeArrowheads="1"/>
          </p:cNvSpPr>
          <p:nvPr>
            <p:ph type="dt" sz="half" idx="2"/>
          </p:nvPr>
        </p:nvSpPr>
        <p:spPr bwMode="auto">
          <a:xfrm>
            <a:off x="6629400" y="6248400"/>
            <a:ext cx="19050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0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276600" y="6248400"/>
            <a:ext cx="2895600" cy="45720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0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8838" name="Rectangle 6"/>
          <p:cNvSpPr>
            <a:spLocks noGrp="1" noChangeArrowheads="1"/>
          </p:cNvSpPr>
          <p:nvPr userDrawn="1"/>
        </p:nvSpPr>
        <p:spPr bwMode="auto">
          <a:xfrm>
            <a:off x="6553200" y="6309995"/>
            <a:ext cx="1905000" cy="395605"/>
          </a:xfrm>
          <a:prstGeom prst="rect">
            <a:avLst/>
          </a:prstGeom>
          <a:noFill/>
          <a:ln w="9525">
            <a:noFill/>
            <a:miter lim="800000"/>
          </a:ln>
        </p:spPr>
        <p:txBody>
          <a:bodyPr vert="horz" wrap="square" lIns="91440" tIns="45720" rIns="91440" bIns="45720" numCol="1" anchor="t" anchorCtr="0" compatLnSpc="1"/>
          <a:lstStyle>
            <a:lvl1pPr algn="r" eaLnBrk="1" hangingPunct="1">
              <a:spcBef>
                <a:spcPct val="50000"/>
              </a:spcBef>
              <a:defRPr sz="1400">
                <a:ea typeface="宋体" panose="02010600030101010101" pitchFamily="2" charset="-122"/>
              </a:defRPr>
            </a:lvl1pPr>
          </a:lstStyle>
          <a:p>
            <a:pPr marL="0" marR="0" lvl="0" indent="0" algn="r" defTabSz="914400" rtl="0" eaLnBrk="1" fontAlgn="base" latinLnBrk="0" hangingPunct="1">
              <a:lnSpc>
                <a:spcPct val="100000"/>
              </a:lnSpc>
              <a:spcBef>
                <a:spcPct val="50000"/>
              </a:spcBef>
              <a:spcAft>
                <a:spcPct val="0"/>
              </a:spcAft>
              <a:buClrTx/>
              <a:buSzTx/>
              <a:buFontTx/>
              <a:buNone/>
              <a:defRPr/>
            </a:pPr>
            <a:fld id="{071E7CE4-78B9-46D3-A574-A4017E076596}" type="slidenum">
              <a:rPr kumimoji="1"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Rectangle 7"/>
          <p:cNvSpPr/>
          <p:nvPr userDrawn="1"/>
        </p:nvSpPr>
        <p:spPr>
          <a:xfrm>
            <a:off x="1905" y="6167755"/>
            <a:ext cx="9142095" cy="690245"/>
          </a:xfrm>
          <a:prstGeom prst="rect">
            <a:avLst/>
          </a:prstGeom>
          <a:gradFill rotWithShape="0">
            <a:gsLst>
              <a:gs pos="0">
                <a:srgbClr val="CC99FF"/>
              </a:gs>
              <a:gs pos="100000">
                <a:srgbClr val="5E4776"/>
              </a:gs>
            </a:gsLst>
            <a:lin ang="5400000" scaled="1"/>
            <a:tileRect/>
          </a:gradFill>
          <a:ln w="9525">
            <a:noFill/>
          </a:ln>
        </p:spPr>
        <p:txBody>
          <a:bodyPr wrap="none" anchor="ctr" anchorCtr="0"/>
          <a:lstStyle/>
          <a:p>
            <a:pPr lvl="0" algn="ctr" eaLnBrk="0" hangingPunct="0"/>
            <a:endParaRPr lang="zh-CN" altLang="en-US" dirty="0">
              <a:latin typeface="Times New Roman" panose="02020603050405020304" pitchFamily="18" charset="0"/>
              <a:ea typeface="大黑体" charset="-122"/>
            </a:endParaRPr>
          </a:p>
        </p:txBody>
      </p:sp>
      <p:sp>
        <p:nvSpPr>
          <p:cNvPr id="9" name="Line 9"/>
          <p:cNvSpPr/>
          <p:nvPr userDrawn="1"/>
        </p:nvSpPr>
        <p:spPr>
          <a:xfrm flipH="1">
            <a:off x="1447165" y="6182360"/>
            <a:ext cx="635" cy="550545"/>
          </a:xfrm>
          <a:prstGeom prst="line">
            <a:avLst/>
          </a:prstGeom>
          <a:ln w="12700" cap="flat" cmpd="sng">
            <a:solidFill>
              <a:srgbClr val="FFFFFF"/>
            </a:solidFill>
            <a:prstDash val="solid"/>
            <a:round/>
            <a:headEnd type="none" w="med" len="med"/>
            <a:tailEnd type="none" w="med" len="med"/>
          </a:ln>
        </p:spPr>
      </p:sp>
      <p:sp>
        <p:nvSpPr>
          <p:cNvPr id="10" name="Text Box 10"/>
          <p:cNvSpPr txBox="1"/>
          <p:nvPr userDrawn="1"/>
        </p:nvSpPr>
        <p:spPr>
          <a:xfrm>
            <a:off x="5791200" y="6167755"/>
            <a:ext cx="3352800" cy="690245"/>
          </a:xfrm>
          <a:prstGeom prst="rect">
            <a:avLst/>
          </a:prstGeom>
          <a:solidFill>
            <a:srgbClr val="800080"/>
          </a:solidFill>
          <a:ln w="12700">
            <a:noFill/>
          </a:ln>
        </p:spPr>
        <p:txBody>
          <a:bodyPr lIns="90000" tIns="46800" rIns="90000" bIns="46800" anchor="ctr" anchorCtr="0"/>
          <a:lstStyle/>
          <a:p>
            <a:pPr lvl="0" algn="ctr" eaLnBrk="0" hangingPunct="0">
              <a:spcBef>
                <a:spcPct val="50000"/>
              </a:spcBef>
            </a:pPr>
            <a:r>
              <a:rPr lang="zh-CN" altLang="en-US" sz="1400" dirty="0">
                <a:solidFill>
                  <a:schemeClr val="bg1"/>
                </a:solidFill>
                <a:latin typeface="Harmony Text" pitchFamily="34" charset="0"/>
                <a:ea typeface="宋体" panose="02010600030101010101" pitchFamily="2" charset="-122"/>
              </a:rPr>
              <a:t>厦门大学信息学院</a:t>
            </a:r>
            <a:endParaRPr lang="zh-CN" altLang="en-US" sz="1400" dirty="0">
              <a:solidFill>
                <a:schemeClr val="bg1"/>
              </a:solidFill>
              <a:latin typeface="Harmony Text" pitchFamily="34" charset="0"/>
              <a:ea typeface="宋体" panose="02010600030101010101" pitchFamily="2" charset="-122"/>
            </a:endParaRPr>
          </a:p>
        </p:txBody>
      </p:sp>
      <p:sp>
        <p:nvSpPr>
          <p:cNvPr id="11" name="Text Box 11"/>
          <p:cNvSpPr txBox="1"/>
          <p:nvPr userDrawn="1"/>
        </p:nvSpPr>
        <p:spPr>
          <a:xfrm>
            <a:off x="0" y="6337935"/>
            <a:ext cx="1371600" cy="520065"/>
          </a:xfrm>
          <a:prstGeom prst="rect">
            <a:avLst/>
          </a:prstGeom>
          <a:noFill/>
          <a:ln w="9525">
            <a:noFill/>
          </a:ln>
        </p:spPr>
        <p:txBody>
          <a:bodyPr anchor="t" anchorCtr="0">
            <a:noAutofit/>
          </a:bodyPr>
          <a:lstStyle/>
          <a:p>
            <a:pPr lvl="0" algn="ctr" eaLnBrk="1" hangingPunct="1">
              <a:spcBef>
                <a:spcPct val="50000"/>
              </a:spcBef>
            </a:pPr>
            <a:r>
              <a:rPr lang="zh-CN" altLang="en-US" sz="1400" dirty="0">
                <a:latin typeface="Times New Roman" panose="02020603050405020304" pitchFamily="18" charset="0"/>
                <a:ea typeface="宋体" panose="02010600030101010101" pitchFamily="2" charset="-122"/>
              </a:rPr>
              <a:t>第</a:t>
            </a:r>
            <a:r>
              <a:rPr lang="en-US" altLang="zh-CN" sz="1400" dirty="0">
                <a:latin typeface="Times New Roman" panose="02020603050405020304" pitchFamily="18" charset="0"/>
                <a:ea typeface="宋体" panose="02010600030101010101" pitchFamily="2" charset="-122"/>
              </a:rPr>
              <a:t>0</a:t>
            </a:r>
            <a:r>
              <a:rPr lang="en-US" sz="1400" dirty="0">
                <a:latin typeface="Times New Roman" panose="02020603050405020304" pitchFamily="18" charset="0"/>
                <a:ea typeface="宋体" panose="02010600030101010101" pitchFamily="2" charset="-122"/>
              </a:rPr>
              <a:t>5</a:t>
            </a:r>
            <a:r>
              <a:rPr lang="zh-CN" altLang="en-US" sz="1400" dirty="0">
                <a:latin typeface="Times New Roman" panose="02020603050405020304" pitchFamily="18" charset="0"/>
                <a:ea typeface="宋体" panose="02010600030101010101" pitchFamily="2" charset="-122"/>
              </a:rPr>
              <a:t>章</a:t>
            </a:r>
            <a:endParaRPr lang="zh-CN" altLang="en-US" sz="1400" dirty="0">
              <a:latin typeface="Times New Roman" panose="02020603050405020304" pitchFamily="18" charset="0"/>
              <a:ea typeface="宋体" panose="02010600030101010101" pitchFamily="2" charset="-122"/>
            </a:endParaRPr>
          </a:p>
        </p:txBody>
      </p:sp>
      <p:sp>
        <p:nvSpPr>
          <p:cNvPr id="1035" name="Text Box 12"/>
          <p:cNvSpPr txBox="1"/>
          <p:nvPr userDrawn="1"/>
        </p:nvSpPr>
        <p:spPr>
          <a:xfrm>
            <a:off x="2642870" y="6344920"/>
            <a:ext cx="1626870" cy="387985"/>
          </a:xfrm>
          <a:prstGeom prst="rect">
            <a:avLst/>
          </a:prstGeom>
          <a:noFill/>
          <a:ln w="9525">
            <a:noFill/>
          </a:ln>
        </p:spPr>
        <p:txBody>
          <a:bodyPr anchor="t" anchorCtr="0">
            <a:noAutofit/>
          </a:bodyPr>
          <a:lstStyle/>
          <a:p>
            <a:pPr lvl="0" eaLnBrk="1" hangingPunct="1">
              <a:spcBef>
                <a:spcPct val="50000"/>
              </a:spcBef>
            </a:pPr>
            <a:r>
              <a:rPr lang="zh-CN" altLang="en-US" sz="1400" dirty="0">
                <a:solidFill>
                  <a:schemeClr val="bg1"/>
                </a:solidFill>
                <a:latin typeface="Times New Roman" panose="02020603050405020304" pitchFamily="18" charset="0"/>
                <a:ea typeface="宋体" panose="02010600030101010101" pitchFamily="2" charset="-122"/>
              </a:rPr>
              <a:t>面向对象程序设计</a:t>
            </a:r>
            <a:endParaRPr lang="zh-CN" altLang="en-US" sz="1400" dirty="0">
              <a:solidFill>
                <a:schemeClr val="bg1"/>
              </a:solidFill>
              <a:latin typeface="Times New Roman" panose="02020603050405020304" pitchFamily="18" charset="0"/>
              <a:ea typeface="宋体" panose="02010600030101010101" pitchFamily="2" charset="-122"/>
            </a:endParaRPr>
          </a:p>
        </p:txBody>
      </p:sp>
      <p:cxnSp>
        <p:nvCxnSpPr>
          <p:cNvPr id="19" name="直接连接符 18"/>
          <p:cNvCxnSpPr/>
          <p:nvPr userDrawn="1"/>
        </p:nvCxnSpPr>
        <p:spPr>
          <a:xfrm>
            <a:off x="9525" y="513373"/>
            <a:ext cx="9144000" cy="0"/>
          </a:xfrm>
          <a:prstGeom prst="line">
            <a:avLst/>
          </a:prstGeom>
          <a:solidFill>
            <a:srgbClr val="0B5FD1"/>
          </a:solidFill>
          <a:ln w="38100">
            <a:solidFill>
              <a:srgbClr val="0766D4"/>
            </a:solidFill>
          </a:ln>
        </p:spPr>
        <p:style>
          <a:lnRef idx="1">
            <a:schemeClr val="accent2"/>
          </a:lnRef>
          <a:fillRef idx="0">
            <a:schemeClr val="accent2"/>
          </a:fillRef>
          <a:effectRef idx="0">
            <a:schemeClr val="accent2"/>
          </a:effectRef>
          <a:fontRef idx="minor">
            <a:schemeClr val="tx1"/>
          </a:fontRef>
        </p:style>
      </p:cxnSp>
      <p:sp>
        <p:nvSpPr>
          <p:cNvPr id="2" name="圆角矩形 1"/>
          <p:cNvSpPr/>
          <p:nvPr userDrawn="1"/>
        </p:nvSpPr>
        <p:spPr>
          <a:xfrm>
            <a:off x="1764030" y="33020"/>
            <a:ext cx="5589905" cy="480060"/>
          </a:xfrm>
          <a:prstGeom prst="roundRect">
            <a:avLst>
              <a:gd name="adj" fmla="val 32539"/>
            </a:avLst>
          </a:prstGeom>
          <a:solidFill>
            <a:srgbClr val="0B5FD1"/>
          </a:solidFill>
          <a:ln w="9525" cap="flat" cmpd="sng" algn="ctr">
            <a:noFill/>
            <a:prstDash val="solid"/>
            <a:round/>
            <a:headEnd type="none" w="med" len="med"/>
            <a:tailEnd type="none" w="med" len="med"/>
          </a:ln>
        </p:spPr>
        <p:txBody>
          <a:bodyPr vert="horz" wrap="square" lIns="91440" tIns="45720" rIns="91440" bIns="45720" numCol="1" anchor="t" anchorCtr="0" compatLnSpc="1"/>
          <a:p>
            <a:pPr algn="ctr" fontAlgn="base">
              <a:spcBef>
                <a:spcPct val="0"/>
              </a:spcBef>
              <a:spcAft>
                <a:spcPct val="0"/>
              </a:spcAft>
              <a:defRPr/>
            </a:pPr>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第</a:t>
            </a:r>
            <a:r>
              <a:rPr lang="en-US" altLang="zh-CN"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5</a:t>
            </a:r>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章 构造数据类型</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endParaRPr>
          </a:p>
        </p:txBody>
      </p:sp>
      <p:sp>
        <p:nvSpPr>
          <p:cNvPr id="3" name="前凸带形 2"/>
          <p:cNvSpPr/>
          <p:nvPr userDrawn="1"/>
        </p:nvSpPr>
        <p:spPr>
          <a:xfrm>
            <a:off x="10160" y="44450"/>
            <a:ext cx="1255395" cy="466090"/>
          </a:xfrm>
          <a:prstGeom prst="ribbon">
            <a:avLst/>
          </a:prstGeom>
          <a:solidFill>
            <a:srgbClr val="0B5FD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 </a:t>
            </a:r>
            <a:endPar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pic>
        <p:nvPicPr>
          <p:cNvPr id="12" name="图片 11"/>
          <p:cNvPicPr>
            <a:picLocks noChangeAspect="1"/>
          </p:cNvPicPr>
          <p:nvPr userDrawn="1"/>
        </p:nvPicPr>
        <p:blipFill>
          <a:blip r:embed="rId12"/>
          <a:stretch>
            <a:fillRect/>
          </a:stretch>
        </p:blipFill>
        <p:spPr>
          <a:xfrm>
            <a:off x="8532495" y="0"/>
            <a:ext cx="485140" cy="4838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楷体_GB2312" pitchFamily="1" charset="-122"/>
        </a:defRPr>
      </a:lvl9pPr>
    </p:titleStyle>
    <p:body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p:cNvSpPr>
          <p:nvPr>
            <p:ph type="body"/>
          </p:nvPr>
        </p:nvSpPr>
        <p:spPr>
          <a:xfrm>
            <a:off x="1187450" y="2492375"/>
            <a:ext cx="5214938" cy="3200400"/>
          </a:xfrm>
        </p:spPr>
        <p:txBody>
          <a:bodyPr vert="horz" wrap="square" lIns="91440" tIns="45720" rIns="91440" bIns="45720" anchor="t" anchorCtr="0"/>
          <a:lstStyle/>
          <a:p>
            <a:pPr eaLnBrk="1" hangingPunct="1">
              <a:buNone/>
            </a:pPr>
            <a:r>
              <a:rPr lang="en-US" altLang="zh-CN" sz="2800" b="1" dirty="0"/>
              <a:t>5.1 </a:t>
            </a:r>
            <a:r>
              <a:rPr lang="zh-CN" altLang="zh-CN" sz="2800" b="1" dirty="0"/>
              <a:t>枚举类型</a:t>
            </a:r>
            <a:endParaRPr lang="zh-CN" altLang="zh-CN" sz="2800" b="1" dirty="0"/>
          </a:p>
          <a:p>
            <a:pPr eaLnBrk="1" hangingPunct="1">
              <a:buNone/>
            </a:pPr>
            <a:r>
              <a:rPr lang="en-US" altLang="zh-CN" sz="2800" b="1" dirty="0"/>
              <a:t>5.2 </a:t>
            </a:r>
            <a:r>
              <a:rPr lang="zh-CN" altLang="zh-CN" sz="2800" b="1" dirty="0"/>
              <a:t>数组类型</a:t>
            </a:r>
            <a:endParaRPr lang="zh-CN" altLang="zh-CN" sz="2800" b="1" dirty="0"/>
          </a:p>
          <a:p>
            <a:pPr eaLnBrk="1" hangingPunct="1">
              <a:buNone/>
            </a:pPr>
            <a:r>
              <a:rPr lang="en-US" altLang="zh-CN" sz="2800" b="1" dirty="0"/>
              <a:t>5.3 </a:t>
            </a:r>
            <a:r>
              <a:rPr lang="zh-CN" altLang="zh-CN" sz="2800" b="1" dirty="0"/>
              <a:t>结构类型</a:t>
            </a:r>
            <a:endParaRPr lang="en-US" altLang="zh-CN" sz="2800" b="1" dirty="0"/>
          </a:p>
          <a:p>
            <a:pPr eaLnBrk="1" hangingPunct="1">
              <a:buNone/>
            </a:pPr>
            <a:r>
              <a:rPr lang="en-US" altLang="zh-CN" sz="2800" b="1" dirty="0"/>
              <a:t>5.4 </a:t>
            </a:r>
            <a:r>
              <a:rPr lang="zh-CN" altLang="zh-CN" sz="2800" b="1" dirty="0"/>
              <a:t>联合类型</a:t>
            </a:r>
            <a:endParaRPr lang="zh-CN" altLang="zh-CN" sz="2800" b="1" dirty="0"/>
          </a:p>
          <a:p>
            <a:pPr eaLnBrk="1" hangingPunct="1">
              <a:buNone/>
            </a:pPr>
            <a:r>
              <a:rPr lang="en-US" altLang="zh-CN" sz="2800" b="1" dirty="0"/>
              <a:t>5.5 </a:t>
            </a:r>
            <a:r>
              <a:rPr lang="zh-CN" altLang="zh-CN" sz="2800" b="1" dirty="0"/>
              <a:t>指针类型</a:t>
            </a:r>
            <a:endParaRPr lang="zh-CN" altLang="zh-CN" sz="2800" b="1" dirty="0"/>
          </a:p>
          <a:p>
            <a:pPr eaLnBrk="1" hangingPunct="1">
              <a:buNone/>
            </a:pPr>
            <a:r>
              <a:rPr lang="en-US" altLang="zh-CN" sz="2800" b="1" dirty="0"/>
              <a:t>5.6 </a:t>
            </a:r>
            <a:r>
              <a:rPr lang="zh-CN" altLang="zh-CN" sz="2800" b="1" dirty="0"/>
              <a:t>引用类型</a:t>
            </a:r>
            <a:endParaRPr lang="zh-CN" altLang="zh-CN" sz="2800" b="1" dirty="0"/>
          </a:p>
        </p:txBody>
      </p:sp>
      <p:sp>
        <p:nvSpPr>
          <p:cNvPr id="4098" name="Rectangle 2"/>
          <p:cNvSpPr>
            <a:spLocks noGrp="1"/>
          </p:cNvSpPr>
          <p:nvPr/>
        </p:nvSpPr>
        <p:spPr>
          <a:xfrm>
            <a:off x="1115695" y="1196340"/>
            <a:ext cx="7191375" cy="1363663"/>
          </a:xfrm>
          <a:prstGeom prst="rect">
            <a:avLst/>
          </a:prstGeom>
          <a:noFill/>
          <a:ln w="9525">
            <a:noFill/>
          </a:ln>
        </p:spPr>
        <p:txBody>
          <a:bodyPr vert="horz" wrap="square" lIns="91440" tIns="45720" rIns="91440" bIns="45720" anchor="ctr" anchorCtr="0"/>
          <a:lstStyle>
            <a:lvl1pPr lvl="0">
              <a:buClrTx/>
              <a:buSzTx/>
              <a:buFontTx/>
              <a:defRPr/>
            </a:lvl1pPr>
          </a:lstStyle>
          <a:p>
            <a:pPr lvl="0" eaLnBrk="1" hangingPunct="1"/>
            <a:r>
              <a:rPr lang="zh-CN" altLang="zh-CN" sz="4800" b="1" dirty="0">
                <a:latin typeface="楷体_GB2312" pitchFamily="1" charset="-122"/>
              </a:rPr>
              <a:t>第五章 构造数据类型</a:t>
            </a:r>
            <a:endParaRPr lang="zh-CN" altLang="zh-CN" sz="4800" b="1" dirty="0">
              <a:latin typeface="楷体_GB2312" pitchFamily="1" charset="-122"/>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p:cNvSpPr>
          <p:nvPr>
            <p:ph type="body"/>
          </p:nvPr>
        </p:nvSpPr>
        <p:spPr>
          <a:xfrm>
            <a:off x="755650" y="2276475"/>
            <a:ext cx="7416800" cy="2160588"/>
          </a:xfrm>
        </p:spPr>
        <p:txBody>
          <a:bodyPr vert="horz" wrap="square" lIns="91440" tIns="45720" rIns="91440" bIns="45720" anchor="t" anchorCtr="0"/>
          <a:lstStyle/>
          <a:p>
            <a:pPr eaLnBrk="1" hangingPunct="1"/>
            <a:r>
              <a:rPr lang="zh-CN" altLang="en-US" sz="2800" b="1" dirty="0">
                <a:cs typeface="Times New Roman" panose="02020603050405020304" pitchFamily="18" charset="0"/>
              </a:rPr>
              <a:t>如何表示类似于向量和矩阵等的复合数据？</a:t>
            </a:r>
            <a:r>
              <a:rPr lang="en-US" altLang="zh-CN" sz="2800" b="1" dirty="0">
                <a:cs typeface="Times New Roman" panose="02020603050405020304" pitchFamily="18" charset="0"/>
              </a:rPr>
              <a:t>C++</a:t>
            </a:r>
            <a:r>
              <a:rPr lang="zh-CN" altLang="en-US" sz="2800" b="1" dirty="0">
                <a:cs typeface="Times New Roman" panose="02020603050405020304" pitchFamily="18" charset="0"/>
              </a:rPr>
              <a:t>提供了一种</a:t>
            </a:r>
            <a:r>
              <a:rPr lang="zh-CN" altLang="en-US" sz="2800" b="1" dirty="0">
                <a:solidFill>
                  <a:srgbClr val="FF0000"/>
                </a:solidFill>
                <a:cs typeface="Times New Roman" panose="02020603050405020304" pitchFamily="18" charset="0"/>
              </a:rPr>
              <a:t>用户自定义</a:t>
            </a:r>
            <a:r>
              <a:rPr lang="zh-CN" altLang="en-US" sz="2800" b="1" dirty="0">
                <a:cs typeface="Times New Roman" panose="02020603050405020304" pitchFamily="18" charset="0"/>
              </a:rPr>
              <a:t>的数据类型</a:t>
            </a:r>
            <a:r>
              <a:rPr lang="en-US" altLang="zh-CN" sz="2800" b="1" dirty="0">
                <a:cs typeface="Times New Roman" panose="02020603050405020304" pitchFamily="18" charset="0"/>
              </a:rPr>
              <a:t>——</a:t>
            </a:r>
            <a:r>
              <a:rPr lang="zh-CN" altLang="en-US" sz="2800" b="1" dirty="0">
                <a:solidFill>
                  <a:srgbClr val="FF0000"/>
                </a:solidFill>
                <a:cs typeface="Times New Roman" panose="02020603050405020304" pitchFamily="18" charset="0"/>
              </a:rPr>
              <a:t>数组</a:t>
            </a:r>
            <a:r>
              <a:rPr lang="zh-CN" altLang="en-US" sz="2800" b="1" dirty="0">
                <a:cs typeface="Times New Roman" panose="02020603050405020304" pitchFamily="18" charset="0"/>
              </a:rPr>
              <a:t>：它是由固定数量的</a:t>
            </a:r>
            <a:r>
              <a:rPr lang="zh-CN" altLang="en-US" sz="2800" b="1" dirty="0">
                <a:solidFill>
                  <a:srgbClr val="FF0000"/>
                </a:solidFill>
                <a:cs typeface="Times New Roman" panose="02020603050405020304" pitchFamily="18" charset="0"/>
              </a:rPr>
              <a:t>同类型元素</a:t>
            </a:r>
            <a:r>
              <a:rPr lang="zh-CN" altLang="en-US" sz="2800" b="1" dirty="0">
                <a:cs typeface="Times New Roman" panose="02020603050405020304" pitchFamily="18" charset="0"/>
              </a:rPr>
              <a:t>按线性次序所构成。</a:t>
            </a:r>
            <a:endParaRPr lang="zh-CN" altLang="en-US" sz="2800" b="1" dirty="0">
              <a:latin typeface="Times New Roman" panose="02020603050405020304" pitchFamily="18" charset="0"/>
              <a:ea typeface="Times New Roman" panose="02020603050405020304" pitchFamily="18" charset="0"/>
            </a:endParaRPr>
          </a:p>
        </p:txBody>
      </p:sp>
      <p:sp>
        <p:nvSpPr>
          <p:cNvPr id="5"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 </a:t>
            </a:r>
            <a:r>
              <a:rPr kumimoji="0" lang="zh-CN" altLang="en-US" sz="4000" b="1" kern="0" cap="none" spc="0" normalizeH="0" baseline="0" noProof="0" dirty="0">
                <a:solidFill>
                  <a:schemeClr val="tx2"/>
                </a:solidFill>
                <a:latin typeface="+mj-lt"/>
                <a:ea typeface="+mj-ea"/>
                <a:cs typeface="+mj-cs"/>
              </a:rPr>
              <a:t>数组类型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682943" y="1268730"/>
            <a:ext cx="7416800" cy="36004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一维数组的</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rPr>
              <a:t>定义格式：</a:t>
            </a:r>
            <a:endPar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sym typeface="Arial" panose="020B0604020202020204" pitchFamily="34" charset="0"/>
              </a:rPr>
              <a:t>&lt;元素类型&gt; </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&lt;数组变量名&gt;[&lt;元素个数&gt;]; </a:t>
            </a:r>
            <a:endPar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rPr>
              <a:t>例如：int </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sym typeface="Arial" panose="020B0604020202020204" pitchFamily="34" charset="0"/>
              </a:rPr>
              <a:t>a[10]</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rPr>
              <a:t>;</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typedef &lt;元素类型&gt; &lt;数组类型名&gt;[&lt;元素个数&gt;];</a:t>
            </a:r>
            <a:endPar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例如：typedef int A[10];</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 a; </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用类型</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来定义</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和</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一样</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5715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sym typeface="Arial" panose="020B0604020202020204" pitchFamily="34" charset="0"/>
              </a:rPr>
              <a:t>&lt;元素个数&gt;</a:t>
            </a:r>
            <a:r>
              <a:rPr kumimoji="0" lang="zh-CN" altLang="en-US" sz="2400" b="1" i="0" u="none" strike="noStrike" kern="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为整型常量表达式</a:t>
            </a:r>
            <a:endParaRPr kumimoji="0" lang="zh-CN" altLang="en-US" sz="2400" b="1" i="0" u="none" strike="noStrike" kern="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5.2.1 </a:t>
            </a:r>
            <a:r>
              <a:rPr kumimoji="0" lang="zh-CN" altLang="en-US" sz="4000" b="1" kern="0" cap="none" spc="0" normalizeH="0" baseline="0" noProof="0" dirty="0">
                <a:solidFill>
                  <a:schemeClr val="tx2"/>
                </a:solidFill>
                <a:latin typeface="+mj-lt"/>
                <a:ea typeface="+mj-ea"/>
                <a:cs typeface="+mj-cs"/>
              </a:rPr>
              <a:t>一维数组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72390" y="4891405"/>
            <a:ext cx="9121775" cy="10801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p:cNvSpPr>
          <p:nvPr>
            <p:ph type="body"/>
          </p:nvPr>
        </p:nvSpPr>
        <p:spPr>
          <a:xfrm>
            <a:off x="611188" y="2205038"/>
            <a:ext cx="7959725" cy="3579812"/>
          </a:xfrm>
        </p:spPr>
        <p:txBody>
          <a:bodyPr vert="horz" wrap="square" lIns="91440" tIns="45720" rIns="91440" bIns="45720" anchor="t" anchorCtr="0"/>
          <a:lstStyle/>
          <a:p>
            <a:pPr eaLnBrk="1" hangingPunct="1"/>
            <a:r>
              <a:rPr lang="zh-CN" altLang="en-US" sz="2800" b="1" dirty="0">
                <a:cs typeface="Times New Roman" panose="02020603050405020304" pitchFamily="18" charset="0"/>
                <a:sym typeface="Arial" panose="020B0604020202020204" pitchFamily="34" charset="0"/>
              </a:rPr>
              <a:t>初始化：</a:t>
            </a:r>
            <a:endParaRPr lang="zh-CN" altLang="en-US" sz="2800" b="1" dirty="0">
              <a:cs typeface="Times New Roman" panose="02020603050405020304" pitchFamily="18" charset="0"/>
              <a:sym typeface="Arial" panose="020B0604020202020204" pitchFamily="34"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sym typeface="Arial" panose="020B0604020202020204" pitchFamily="34" charset="0"/>
              </a:rPr>
              <a:t>全部元素初始化，</a:t>
            </a:r>
            <a:r>
              <a:rPr lang="zh-CN" altLang="en-US" sz="2400" b="1" dirty="0"/>
              <a:t>用</a:t>
            </a:r>
            <a:r>
              <a:rPr lang="zh-CN" altLang="en-US" sz="2400" b="1" dirty="0">
                <a:solidFill>
                  <a:srgbClr val="FF0000"/>
                </a:solidFill>
              </a:rPr>
              <a:t>花括号</a:t>
            </a:r>
            <a:r>
              <a:rPr lang="zh-CN" altLang="en-US" sz="2400" b="1" dirty="0"/>
              <a:t>把元素的初始值括起来</a:t>
            </a:r>
            <a:endParaRPr lang="zh-CN" altLang="en-US" sz="2400" b="1" dirty="0">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zh-CN" altLang="en-US" sz="2400" b="1" dirty="0">
                <a:ea typeface="宋体" panose="02010600030101010101" pitchFamily="2" charset="-122"/>
              </a:rPr>
              <a:t> </a:t>
            </a:r>
            <a:r>
              <a:rPr lang="zh-CN" altLang="en-US" sz="2400" b="1" dirty="0">
                <a:cs typeface="Times New Roman" panose="02020603050405020304" pitchFamily="18" charset="0"/>
                <a:sym typeface="Arial" panose="020B0604020202020204" pitchFamily="34" charset="0"/>
              </a:rPr>
              <a:t>  </a:t>
            </a:r>
            <a:r>
              <a:rPr lang="zh-CN" altLang="en-US" sz="2000" b="1" dirty="0">
                <a:cs typeface="Times New Roman" panose="02020603050405020304" pitchFamily="18" charset="0"/>
                <a:sym typeface="Arial" panose="020B0604020202020204" pitchFamily="34" charset="0"/>
              </a:rPr>
              <a:t>例如： int a[10]</a:t>
            </a:r>
            <a:r>
              <a:rPr lang="en-US" altLang="zh-CN" sz="2000" b="1" dirty="0">
                <a:cs typeface="Times New Roman" panose="02020603050405020304" pitchFamily="18" charset="0"/>
                <a:sym typeface="Arial" panose="020B0604020202020204" pitchFamily="34" charset="0"/>
              </a:rPr>
              <a:t> = {1, 2, 3, 4, 5, 6, 7, 8, 9, 10}</a:t>
            </a:r>
            <a:r>
              <a:rPr lang="zh-CN" altLang="en-US" sz="2000" b="1" dirty="0">
                <a:cs typeface="Times New Roman" panose="02020603050405020304" pitchFamily="18" charset="0"/>
                <a:sym typeface="Arial" panose="020B0604020202020204" pitchFamily="34" charset="0"/>
              </a:rPr>
              <a:t>;</a:t>
            </a:r>
            <a:endParaRPr lang="zh-CN" altLang="en-US" sz="2000" b="1" dirty="0">
              <a:cs typeface="Times New Roman" panose="02020603050405020304" pitchFamily="18" charset="0"/>
              <a:sym typeface="Arial" panose="020B0604020202020204" pitchFamily="34"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sym typeface="Arial" panose="020B0604020202020204" pitchFamily="34" charset="0"/>
              </a:rPr>
              <a:t>部分元素初始化，不足部分被初始化为</a:t>
            </a:r>
            <a:r>
              <a:rPr lang="en-US" altLang="zh-CN" sz="2400" b="1" dirty="0">
                <a:cs typeface="Times New Roman" panose="02020603050405020304" pitchFamily="18" charset="0"/>
                <a:sym typeface="Arial" panose="020B0604020202020204" pitchFamily="34" charset="0"/>
              </a:rPr>
              <a:t>0</a:t>
            </a:r>
            <a:endParaRPr lang="zh-CN" altLang="en-US" sz="2400" b="1" dirty="0">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zh-CN" altLang="en-US" sz="2000" b="1" dirty="0">
                <a:cs typeface="Times New Roman" panose="02020603050405020304" pitchFamily="18" charset="0"/>
                <a:sym typeface="Arial" panose="020B0604020202020204" pitchFamily="34" charset="0"/>
              </a:rPr>
              <a:t> int </a:t>
            </a:r>
            <a:r>
              <a:rPr lang="en-US" altLang="zh-CN" sz="2000" b="1" dirty="0">
                <a:cs typeface="Times New Roman" panose="02020603050405020304" pitchFamily="18" charset="0"/>
                <a:sym typeface="Arial" panose="020B0604020202020204" pitchFamily="34" charset="0"/>
              </a:rPr>
              <a:t>b</a:t>
            </a:r>
            <a:r>
              <a:rPr lang="zh-CN" altLang="en-US" sz="2000" b="1" dirty="0">
                <a:cs typeface="Times New Roman" panose="02020603050405020304" pitchFamily="18" charset="0"/>
                <a:sym typeface="Arial" panose="020B0604020202020204" pitchFamily="34" charset="0"/>
              </a:rPr>
              <a:t>[10]</a:t>
            </a:r>
            <a:r>
              <a:rPr lang="en-US" altLang="zh-CN" sz="2000" b="1" dirty="0">
                <a:cs typeface="Times New Roman" panose="02020603050405020304" pitchFamily="18" charset="0"/>
                <a:sym typeface="Arial" panose="020B0604020202020204" pitchFamily="34" charset="0"/>
              </a:rPr>
              <a:t> = {1, 2, 3, 4}</a:t>
            </a:r>
            <a:r>
              <a:rPr lang="zh-CN" altLang="en-US" sz="2000" b="1" dirty="0">
                <a:cs typeface="Times New Roman" panose="02020603050405020304" pitchFamily="18" charset="0"/>
                <a:sym typeface="Arial" panose="020B0604020202020204" pitchFamily="34" charset="0"/>
              </a:rPr>
              <a:t>;  </a:t>
            </a:r>
            <a:r>
              <a:rPr lang="zh-CN" altLang="en-US" sz="2000" b="1" dirty="0"/>
              <a:t>// b[4]~b[9]为0</a:t>
            </a:r>
            <a:endParaRPr lang="zh-CN" altLang="en-US" sz="20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sym typeface="Arial" panose="020B0604020202020204" pitchFamily="34" charset="0"/>
              </a:rPr>
              <a:t>如果每个元素都进行了初始化，则元素个数可以省略，由初始化值的个数来定</a:t>
            </a:r>
            <a:endParaRPr lang="en-US" altLang="zh-CN" sz="2400" b="1" dirty="0">
              <a:cs typeface="Times New Roman" panose="02020603050405020304" pitchFamily="18" charset="0"/>
              <a:sym typeface="Arial" panose="020B0604020202020204" pitchFamily="34" charset="0"/>
            </a:endParaRPr>
          </a:p>
          <a:p>
            <a:pPr lvl="1" eaLnBrk="1" hangingPunct="1">
              <a:buNone/>
            </a:pPr>
            <a:r>
              <a:rPr lang="zh-CN" altLang="en-US" sz="2000" b="1" dirty="0">
                <a:solidFill>
                  <a:srgbClr val="000000"/>
                </a:solidFill>
                <a:cs typeface="Times New Roman" panose="02020603050405020304" pitchFamily="18" charset="0"/>
              </a:rPr>
              <a:t>     例如：</a:t>
            </a:r>
            <a:r>
              <a:rPr lang="zh-CN" altLang="en-US" sz="2000" b="1" dirty="0">
                <a:solidFill>
                  <a:srgbClr val="000000"/>
                </a:solidFill>
                <a:cs typeface="Times New Roman" panose="02020603050405020304" pitchFamily="18" charset="0"/>
                <a:sym typeface="Arial" panose="020B0604020202020204" pitchFamily="34" charset="0"/>
              </a:rPr>
              <a:t> int </a:t>
            </a:r>
            <a:r>
              <a:rPr lang="en-US" altLang="zh-CN" sz="2000" b="1" dirty="0">
                <a:solidFill>
                  <a:srgbClr val="000000"/>
                </a:solidFill>
                <a:cs typeface="Times New Roman" panose="02020603050405020304" pitchFamily="18" charset="0"/>
                <a:sym typeface="Arial" panose="020B0604020202020204" pitchFamily="34" charset="0"/>
              </a:rPr>
              <a:t>c</a:t>
            </a:r>
            <a:r>
              <a:rPr lang="zh-CN" altLang="en-US" sz="2000" b="1" dirty="0">
                <a:solidFill>
                  <a:srgbClr val="000000"/>
                </a:solidFill>
                <a:cs typeface="Times New Roman" panose="02020603050405020304" pitchFamily="18" charset="0"/>
                <a:sym typeface="Arial" panose="020B0604020202020204" pitchFamily="34" charset="0"/>
              </a:rPr>
              <a:t>[ ]</a:t>
            </a:r>
            <a:r>
              <a:rPr lang="en-US" altLang="zh-CN" sz="2000" b="1" dirty="0">
                <a:solidFill>
                  <a:srgbClr val="000000"/>
                </a:solidFill>
                <a:cs typeface="Times New Roman" panose="02020603050405020304" pitchFamily="18" charset="0"/>
                <a:sym typeface="Arial" panose="020B0604020202020204" pitchFamily="34" charset="0"/>
              </a:rPr>
              <a:t> = {1, 2, 3}</a:t>
            </a:r>
            <a:r>
              <a:rPr lang="zh-CN" altLang="en-US" sz="2000" b="1" dirty="0">
                <a:solidFill>
                  <a:srgbClr val="000000"/>
                </a:solidFill>
                <a:cs typeface="Times New Roman" panose="02020603050405020304" pitchFamily="18" charset="0"/>
                <a:sym typeface="Arial" panose="020B0604020202020204" pitchFamily="34" charset="0"/>
              </a:rPr>
              <a:t>;  </a:t>
            </a:r>
            <a:r>
              <a:rPr lang="zh-CN" altLang="en-US" sz="2000" b="1" dirty="0"/>
              <a:t>// c由三个元素构成</a:t>
            </a:r>
            <a:endParaRPr lang="zh-CN" altLang="en-US" sz="2000" b="1" dirty="0">
              <a:cs typeface="Times New Roman" panose="02020603050405020304" pitchFamily="18" charset="0"/>
            </a:endParaRPr>
          </a:p>
          <a:p>
            <a:pPr eaLnBrk="1" hangingPunct="1"/>
            <a:endParaRPr lang="zh-CN" altLang="en-US" sz="2800" b="1" dirty="0"/>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5.2.1 </a:t>
            </a:r>
            <a:r>
              <a:rPr kumimoji="0" lang="zh-CN" altLang="en-US" sz="4000" b="1" kern="0" cap="none" spc="0" normalizeH="0" baseline="0" noProof="0" dirty="0">
                <a:solidFill>
                  <a:schemeClr val="tx2"/>
                </a:solidFill>
                <a:latin typeface="+mj-lt"/>
                <a:ea typeface="+mj-ea"/>
                <a:cs typeface="+mj-cs"/>
              </a:rPr>
              <a:t>一维数组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1017588" y="2349500"/>
            <a:ext cx="7010400" cy="32194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访问一维数组元素的格式：</a:t>
            </a:r>
            <a:endPar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&lt;一维数组变量名&gt;[&lt;下标&gt;]</a:t>
            </a:r>
            <a:endPar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&lt;下标&gt;为整型表达式，</a:t>
            </a:r>
            <a:r>
              <a:rPr kumimoji="0" lang="zh-CN" altLang="en-US" sz="24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第一个元素的下标为0</a:t>
            </a:r>
            <a:endParaRPr kumimoji="0" lang="zh-CN" altLang="en-US" sz="24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例如：int a[10];  //数组a</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a[0]、a[1]、...、a[9]  //</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数组元素</a:t>
            </a:r>
            <a:endPar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C++语言</a:t>
            </a:r>
            <a:r>
              <a:rPr kumimoji="0" lang="zh-CN" altLang="en-US" sz="2400" b="1" i="0" u="none" strike="noStrike" kern="0" cap="none" spc="0" normalizeH="0" baseline="0" noProof="0">
                <a:ln>
                  <a:noFill/>
                </a:ln>
                <a:solidFill>
                  <a:srgbClr val="FF0000"/>
                </a:solidFill>
                <a:effectLst/>
                <a:uLnTx/>
                <a:uFillTx/>
                <a:latin typeface="+mn-lt"/>
                <a:ea typeface="+mn-ea"/>
                <a:cs typeface="Times New Roman" panose="02020603050405020304" pitchFamily="18" charset="0"/>
              </a:rPr>
              <a:t>不对数组元素下标越界进行检查，</a:t>
            </a:r>
            <a:endParaRPr kumimoji="0" lang="en-US" altLang="zh-CN" sz="24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457200" marR="0" lvl="1" indent="0" algn="l"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程序员必须仔细处置这个问题！</a:t>
            </a:r>
            <a:endPar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5.2.1 </a:t>
            </a:r>
            <a:r>
              <a:rPr kumimoji="0" lang="zh-CN" altLang="en-US" sz="4000" b="1" kern="0" cap="none" spc="0" normalizeH="0" baseline="0" noProof="0" dirty="0">
                <a:solidFill>
                  <a:schemeClr val="tx2"/>
                </a:solidFill>
                <a:latin typeface="+mj-lt"/>
                <a:ea typeface="+mj-ea"/>
                <a:cs typeface="+mj-cs"/>
              </a:rPr>
              <a:t>一维数组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p:cNvSpPr>
          <p:nvPr>
            <p:ph type="body"/>
          </p:nvPr>
        </p:nvSpPr>
        <p:spPr>
          <a:xfrm>
            <a:off x="683895" y="1556385"/>
            <a:ext cx="7708900" cy="2405063"/>
          </a:xfrm>
        </p:spPr>
        <p:txBody>
          <a:bodyPr vert="horz" wrap="square" lIns="91440" tIns="45720" rIns="91440" bIns="45720" anchor="t" anchorCtr="0"/>
          <a:lstStyle/>
          <a:p>
            <a:pPr eaLnBrk="1" hangingPunct="1"/>
            <a:r>
              <a:rPr lang="zh-CN" altLang="zh-CN" sz="3200" b="1" dirty="0">
                <a:cs typeface="Times New Roman" panose="02020603050405020304" pitchFamily="18" charset="0"/>
              </a:rPr>
              <a:t>一维数组的存储</a:t>
            </a:r>
            <a:endParaRPr lang="en-US" altLang="zh-CN" sz="3200" b="1" dirty="0">
              <a:solidFill>
                <a:srgbClr val="FF0000"/>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编译程序将会在内存中给其分配</a:t>
            </a:r>
            <a:r>
              <a:rPr lang="zh-CN" altLang="en-US" sz="2400" b="1" dirty="0">
                <a:solidFill>
                  <a:srgbClr val="FF0000"/>
                </a:solidFill>
                <a:cs typeface="Times New Roman" panose="02020603050405020304" pitchFamily="18" charset="0"/>
              </a:rPr>
              <a:t>连续的存储空间</a:t>
            </a:r>
            <a:r>
              <a:rPr lang="zh-CN" altLang="en-US" sz="2400" b="1" dirty="0">
                <a:cs typeface="Times New Roman" panose="02020603050405020304" pitchFamily="18" charset="0"/>
              </a:rPr>
              <a:t>来存储数组元素。</a:t>
            </a:r>
            <a:endParaRPr lang="zh-CN" altLang="en-US" sz="24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例如：</a:t>
            </a:r>
            <a:r>
              <a:rPr lang="en-US" altLang="zh-CN" sz="2400" b="1" dirty="0">
                <a:cs typeface="Times New Roman" panose="02020603050405020304" pitchFamily="18" charset="0"/>
              </a:rPr>
              <a:t>int a[10];   </a:t>
            </a:r>
            <a:r>
              <a:rPr lang="zh-CN" altLang="en-US" sz="2400" b="1" dirty="0">
                <a:cs typeface="Times New Roman" panose="02020603050405020304" pitchFamily="18" charset="0"/>
              </a:rPr>
              <a:t>其内存空间分配如下：</a:t>
            </a:r>
            <a:endParaRPr lang="zh-CN" altLang="en-US" sz="2400" b="1" dirty="0">
              <a:cs typeface="Times New Roman" panose="02020603050405020304" pitchFamily="18" charset="0"/>
            </a:endParaRPr>
          </a:p>
          <a:p>
            <a:pPr lvl="2" eaLnBrk="1" hangingPunct="1">
              <a:buNone/>
            </a:pPr>
            <a:r>
              <a:rPr lang="en-US" altLang="zh-CN" b="1" dirty="0">
                <a:cs typeface="Times New Roman" panose="02020603050405020304" pitchFamily="18" charset="0"/>
              </a:rPr>
              <a:t>a[0]     a[1]	               ...		  a[9]</a:t>
            </a:r>
            <a:endParaRPr lang="en-US" altLang="zh-CN" b="1" dirty="0">
              <a:ea typeface="Times New Roman" panose="02020603050405020304" pitchFamily="18" charset="0"/>
            </a:endParaRPr>
          </a:p>
        </p:txBody>
      </p:sp>
      <p:sp>
        <p:nvSpPr>
          <p:cNvPr id="35843" name="Rectangle 4"/>
          <p:cNvSpPr>
            <a:spLocks noChangeArrowheads="1"/>
          </p:cNvSpPr>
          <p:nvPr/>
        </p:nvSpPr>
        <p:spPr bwMode="auto">
          <a:xfrm>
            <a:off x="683895" y="4532948"/>
            <a:ext cx="7821613" cy="1162050"/>
          </a:xfrm>
          <a:prstGeom prst="rect">
            <a:avLst/>
          </a:prstGeom>
          <a:noFill/>
          <a:ln>
            <a:noFill/>
          </a:ln>
        </p:spPr>
        <p:txBody>
          <a:bodyPr/>
          <a:lstStyle>
            <a:lvl1pPr marL="342900" indent="-342900">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ea typeface="楷体_GB2312" pitchFamily="1" charset="-122"/>
              </a:defRPr>
            </a:lvl1pPr>
            <a:lvl2pPr marL="800100" indent="-342900">
              <a:spcBef>
                <a:spcPct val="20000"/>
              </a:spcBef>
              <a:buClr>
                <a:schemeClr val="tx1"/>
              </a:buClr>
              <a:buSzPct val="70000"/>
              <a:buFont typeface="Wingdings" panose="05000000000000000000" pitchFamily="2" charset="2"/>
              <a:buChar char="–"/>
              <a:defRPr sz="2800">
                <a:solidFill>
                  <a:schemeClr val="tx2"/>
                </a:solidFill>
                <a:latin typeface="Arial" panose="020B0604020202020204" pitchFamily="34" charset="0"/>
                <a:ea typeface="楷体_GB2312" pitchFamily="1" charset="-122"/>
              </a:defRPr>
            </a:lvl2pPr>
            <a:lvl3pPr marL="1143000" indent="-228600">
              <a:spcBef>
                <a:spcPct val="20000"/>
              </a:spcBef>
              <a:buClr>
                <a:schemeClr val="tx1"/>
              </a:buClr>
              <a:buFont typeface="Wingdings" panose="05000000000000000000" pitchFamily="2" charset="2"/>
              <a:buChar char="•"/>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tx1"/>
              </a:buClr>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2"/>
                </a:solidFill>
                <a:latin typeface="Arial" panose="020B0604020202020204" pitchFamily="34" charset="0"/>
                <a:ea typeface="宋体" panose="02010600030101010101" pitchFamily="2" charset="-122"/>
              </a:defRPr>
            </a:lvl9pPr>
          </a:lstStyle>
          <a:p>
            <a:pPr marL="800100" marR="0" lvl="1" indent="-34290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所占内存空间大小可用</a:t>
            </a:r>
            <a:r>
              <a:rPr kumimoji="0" lang="en-US" altLang="zh-CN" sz="2400" b="1" i="0" u="none" strike="noStrike" kern="1200" cap="none" spc="0" normalizeH="0" baseline="0" noProof="0" dirty="0" err="1">
                <a:ln>
                  <a:noFill/>
                </a:ln>
                <a:solidFill>
                  <a:schemeClr val="tx2"/>
                </a:solidFill>
                <a:effectLst/>
                <a:uLnTx/>
                <a:uFillTx/>
                <a:latin typeface="+mn-lt"/>
                <a:ea typeface="楷体_GB2312" pitchFamily="1" charset="-122"/>
                <a:cs typeface="Times New Roman" panose="02020603050405020304" pitchFamily="18" charset="0"/>
              </a:rPr>
              <a:t>sizeof</a:t>
            </a:r>
            <a:r>
              <a:rPr kumimoji="0" lang="zh-CN" altLang="en-US" sz="24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操作符来计算。例如：</a:t>
            </a:r>
            <a:endParaRPr kumimoji="0" lang="zh-CN" altLang="en-US" sz="24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		int a[10];</a:t>
            </a:r>
            <a:endParaRPr kumimoji="0" lang="en-US" altLang="zh-CN" sz="20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a:p>
            <a:pPr marL="342900" marR="0" lvl="0" indent="-34290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		cout &lt;&lt; </a:t>
            </a:r>
            <a:r>
              <a:rPr kumimoji="0" lang="en-US" altLang="zh-CN" sz="2000" b="1" i="0" u="none" strike="noStrike" kern="1200" cap="none" spc="0" normalizeH="0" baseline="0" noProof="0" dirty="0" err="1">
                <a:ln>
                  <a:noFill/>
                </a:ln>
                <a:solidFill>
                  <a:schemeClr val="tx2"/>
                </a:solidFill>
                <a:effectLst/>
                <a:uLnTx/>
                <a:uFillTx/>
                <a:latin typeface="+mn-lt"/>
                <a:ea typeface="楷体_GB2312" pitchFamily="1" charset="-122"/>
                <a:cs typeface="Times New Roman" panose="02020603050405020304" pitchFamily="18" charset="0"/>
              </a:rPr>
              <a:t>sizeof</a:t>
            </a:r>
            <a:r>
              <a:rPr kumimoji="0" lang="en-US" altLang="zh-CN" sz="20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(a);  //</a:t>
            </a:r>
            <a:r>
              <a:rPr kumimoji="0" lang="zh-CN" altLang="en-US" sz="2000" b="1" i="0" u="none" strike="noStrike" kern="1200" cap="none" spc="0" normalizeH="0" baseline="0" noProof="0" dirty="0">
                <a:ln>
                  <a:noFill/>
                </a:ln>
                <a:solidFill>
                  <a:srgbClr val="FF0000"/>
                </a:solidFill>
                <a:effectLst/>
                <a:uLnTx/>
                <a:uFillTx/>
                <a:latin typeface="+mn-lt"/>
                <a:ea typeface="楷体_GB2312" pitchFamily="1" charset="-122"/>
                <a:cs typeface="Times New Roman" panose="02020603050405020304" pitchFamily="18" charset="0"/>
              </a:rPr>
              <a:t>输出数组</a:t>
            </a:r>
            <a:r>
              <a:rPr kumimoji="0" lang="en-US" altLang="zh-CN" sz="2000" b="1" i="0" u="none" strike="noStrike" kern="1200" cap="none" spc="0" normalizeH="0" baseline="0" noProof="0" dirty="0">
                <a:ln>
                  <a:noFill/>
                </a:ln>
                <a:solidFill>
                  <a:srgbClr val="FF0000"/>
                </a:solidFill>
                <a:effectLst/>
                <a:uLnTx/>
                <a:uFillTx/>
                <a:latin typeface="+mn-lt"/>
                <a:ea typeface="楷体_GB2312" pitchFamily="1" charset="-122"/>
                <a:cs typeface="Times New Roman" panose="02020603050405020304" pitchFamily="18" charset="0"/>
              </a:rPr>
              <a:t>a</a:t>
            </a:r>
            <a:r>
              <a:rPr kumimoji="0" lang="zh-CN" altLang="en-US" sz="2000" b="1" i="0" u="none" strike="noStrike" kern="1200" cap="none" spc="0" normalizeH="0" baseline="0" noProof="0" dirty="0">
                <a:ln>
                  <a:noFill/>
                </a:ln>
                <a:solidFill>
                  <a:srgbClr val="FF0000"/>
                </a:solidFill>
                <a:effectLst/>
                <a:uLnTx/>
                <a:uFillTx/>
                <a:latin typeface="+mn-lt"/>
                <a:ea typeface="楷体_GB2312" pitchFamily="1" charset="-122"/>
                <a:cs typeface="Times New Roman" panose="02020603050405020304" pitchFamily="18" charset="0"/>
              </a:rPr>
              <a:t>所占的内存</a:t>
            </a:r>
            <a:r>
              <a:rPr kumimoji="0" lang="zh-CN" altLang="en-US" sz="2000" b="1" i="0" u="none" strike="noStrike" kern="1200" cap="none" spc="0" normalizeH="0" baseline="0" noProof="0">
                <a:ln>
                  <a:noFill/>
                </a:ln>
                <a:solidFill>
                  <a:srgbClr val="FF0000"/>
                </a:solidFill>
                <a:effectLst/>
                <a:uLnTx/>
                <a:uFillTx/>
                <a:latin typeface="+mn-lt"/>
                <a:ea typeface="楷体_GB2312" pitchFamily="1" charset="-122"/>
                <a:cs typeface="Times New Roman" panose="02020603050405020304" pitchFamily="18" charset="0"/>
              </a:rPr>
              <a:t>字节数</a:t>
            </a:r>
            <a:endParaRPr kumimoji="0" lang="zh-CN" altLang="en-US" sz="2000" b="1" i="0" u="none" strike="noStrike" kern="120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p:txBody>
      </p:sp>
      <p:grpSp>
        <p:nvGrpSpPr>
          <p:cNvPr id="29700" name="Group 5"/>
          <p:cNvGrpSpPr/>
          <p:nvPr/>
        </p:nvGrpSpPr>
        <p:grpSpPr>
          <a:xfrm>
            <a:off x="1417320" y="3818573"/>
            <a:ext cx="5730875" cy="342900"/>
            <a:chOff x="0" y="0"/>
            <a:chExt cx="3240" cy="312"/>
          </a:xfrm>
        </p:grpSpPr>
        <p:sp>
          <p:nvSpPr>
            <p:cNvPr id="29702" name="Rectangle 6"/>
            <p:cNvSpPr/>
            <p:nvPr/>
          </p:nvSpPr>
          <p:spPr>
            <a:xfrm>
              <a:off x="0" y="0"/>
              <a:ext cx="3240" cy="312"/>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29703" name="Line 7"/>
            <p:cNvSpPr/>
            <p:nvPr/>
          </p:nvSpPr>
          <p:spPr>
            <a:xfrm>
              <a:off x="540" y="0"/>
              <a:ext cx="0" cy="312"/>
            </a:xfrm>
            <a:prstGeom prst="line">
              <a:avLst/>
            </a:prstGeom>
            <a:ln w="9525" cap="flat" cmpd="sng">
              <a:solidFill>
                <a:srgbClr val="000000"/>
              </a:solidFill>
              <a:prstDash val="solid"/>
              <a:headEnd type="none" w="med" len="med"/>
              <a:tailEnd type="none" w="med" len="med"/>
            </a:ln>
          </p:spPr>
        </p:sp>
        <p:sp>
          <p:nvSpPr>
            <p:cNvPr id="29704" name="Line 8"/>
            <p:cNvSpPr/>
            <p:nvPr/>
          </p:nvSpPr>
          <p:spPr>
            <a:xfrm>
              <a:off x="1080" y="0"/>
              <a:ext cx="0" cy="312"/>
            </a:xfrm>
            <a:prstGeom prst="line">
              <a:avLst/>
            </a:prstGeom>
            <a:ln w="9525" cap="flat" cmpd="sng">
              <a:solidFill>
                <a:srgbClr val="000000"/>
              </a:solidFill>
              <a:prstDash val="solid"/>
              <a:headEnd type="none" w="med" len="med"/>
              <a:tailEnd type="none" w="med" len="med"/>
            </a:ln>
          </p:spPr>
        </p:sp>
        <p:sp>
          <p:nvSpPr>
            <p:cNvPr id="29705" name="Line 9"/>
            <p:cNvSpPr/>
            <p:nvPr/>
          </p:nvSpPr>
          <p:spPr>
            <a:xfrm>
              <a:off x="2700" y="0"/>
              <a:ext cx="0" cy="312"/>
            </a:xfrm>
            <a:prstGeom prst="line">
              <a:avLst/>
            </a:prstGeom>
            <a:ln w="9525" cap="flat" cmpd="sng">
              <a:solidFill>
                <a:srgbClr val="000000"/>
              </a:solidFill>
              <a:prstDash val="solid"/>
              <a:headEnd type="none" w="med" len="med"/>
              <a:tailEnd type="none" w="med" len="med"/>
            </a:ln>
          </p:spPr>
        </p:sp>
      </p:grpSp>
      <p:sp>
        <p:nvSpPr>
          <p:cNvPr id="10"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5.2.1 </a:t>
            </a:r>
            <a:r>
              <a:rPr kumimoji="0" lang="zh-CN" altLang="en-US" sz="4000" b="1" kern="0" cap="none" spc="0" normalizeH="0" baseline="0" noProof="0" dirty="0">
                <a:solidFill>
                  <a:schemeClr val="tx2"/>
                </a:solidFill>
                <a:latin typeface="+mj-lt"/>
                <a:ea typeface="+mj-ea"/>
                <a:cs typeface="+mj-cs"/>
              </a:rPr>
              <a:t>一维数组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body"/>
          </p:nvPr>
        </p:nvSpPr>
        <p:spPr>
          <a:xfrm>
            <a:off x="395605" y="1333500"/>
            <a:ext cx="8244205" cy="4639310"/>
          </a:xfrm>
        </p:spPr>
        <p:txBody>
          <a:bodyPr vert="horz" wrap="square" lIns="91440" tIns="45720" rIns="91440" bIns="45720" anchor="t" anchorCtr="0"/>
          <a:lstStyle/>
          <a:p>
            <a:pPr eaLnBrk="1" hangingPunct="1"/>
            <a:r>
              <a:rPr lang="zh-CN" altLang="en-US" b="1" dirty="0">
                <a:cs typeface="Times New Roman" panose="02020603050405020304" pitchFamily="18" charset="0"/>
              </a:rPr>
              <a:t>向函数传递一维数组</a:t>
            </a:r>
            <a:endParaRPr lang="en-US" altLang="zh-CN" b="1" dirty="0">
              <a:solidFill>
                <a:srgbClr val="0000FF"/>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00FF"/>
                </a:solidFill>
                <a:cs typeface="Times New Roman" panose="02020603050405020304" pitchFamily="18" charset="0"/>
              </a:rPr>
              <a:t>形参</a:t>
            </a:r>
            <a:r>
              <a:rPr lang="zh-CN" altLang="en-US" sz="2400" b="1" dirty="0">
                <a:cs typeface="Times New Roman" panose="02020603050405020304" pitchFamily="18" charset="0"/>
              </a:rPr>
              <a:t>为</a:t>
            </a:r>
            <a:r>
              <a:rPr lang="zh-CN" altLang="en-US" sz="2400" b="1" dirty="0">
                <a:solidFill>
                  <a:srgbClr val="FF0000"/>
                </a:solidFill>
                <a:cs typeface="Times New Roman" panose="02020603050405020304" pitchFamily="18" charset="0"/>
              </a:rPr>
              <a:t>不带数组大小的一维数组定义、</a:t>
            </a:r>
            <a:r>
              <a:rPr lang="zh-CN" altLang="en-US" sz="2400" b="1" dirty="0">
                <a:cs typeface="Times New Roman" panose="02020603050405020304" pitchFamily="18" charset="0"/>
              </a:rPr>
              <a:t>以及</a:t>
            </a:r>
            <a:r>
              <a:rPr lang="zh-CN" altLang="en-US" sz="2400" b="1" dirty="0">
                <a:solidFill>
                  <a:srgbClr val="FF0000"/>
                </a:solidFill>
                <a:cs typeface="Times New Roman" panose="02020603050405020304" pitchFamily="18" charset="0"/>
              </a:rPr>
              <a:t>数组元素的个数</a:t>
            </a:r>
            <a:r>
              <a:rPr lang="zh-CN" altLang="en-US" sz="2400" b="1" dirty="0">
                <a:cs typeface="Times New Roman" panose="02020603050405020304" pitchFamily="18" charset="0"/>
              </a:rPr>
              <a:t>。例如：计算其参数指定的一维数组中最大元素的下标:</a:t>
            </a:r>
            <a:endParaRPr lang="zh-CN" altLang="en-US" sz="2400" b="1" dirty="0">
              <a:cs typeface="Times New Roman" panose="02020603050405020304" pitchFamily="18" charset="0"/>
            </a:endParaRPr>
          </a:p>
          <a:p>
            <a:pPr lvl="1" eaLnBrk="1" hangingPunct="1">
              <a:lnSpc>
                <a:spcPct val="140000"/>
              </a:lnSpc>
              <a:buNone/>
            </a:pPr>
            <a:r>
              <a:rPr lang="zh-CN" altLang="en-US" sz="2000" b="1" dirty="0">
                <a:cs typeface="Times New Roman" panose="02020603050405020304" pitchFamily="18" charset="0"/>
              </a:rPr>
              <a:t>    </a:t>
            </a:r>
            <a:r>
              <a:rPr lang="en-US" altLang="zh-CN" sz="2000" b="1" dirty="0">
                <a:cs typeface="Times New Roman" panose="02020603050405020304" pitchFamily="18" charset="0"/>
              </a:rPr>
              <a:t>int max(</a:t>
            </a:r>
            <a:r>
              <a:rPr lang="en-US" altLang="zh-CN" sz="2000" b="1" dirty="0">
                <a:solidFill>
                  <a:srgbClr val="FF0000"/>
                </a:solidFill>
                <a:cs typeface="Times New Roman" panose="02020603050405020304" pitchFamily="18" charset="0"/>
              </a:rPr>
              <a:t>int x[]</a:t>
            </a:r>
            <a:r>
              <a:rPr lang="en-US" altLang="zh-CN" sz="2000" b="1" dirty="0">
                <a:cs typeface="Times New Roman" panose="02020603050405020304" pitchFamily="18" charset="0"/>
              </a:rPr>
              <a:t>, </a:t>
            </a:r>
            <a:r>
              <a:rPr lang="en-US" altLang="zh-CN" sz="2000" b="1" dirty="0">
                <a:solidFill>
                  <a:srgbClr val="FF0000"/>
                </a:solidFill>
                <a:cs typeface="Times New Roman" panose="02020603050405020304" pitchFamily="18" charset="0"/>
              </a:rPr>
              <a:t>int num</a:t>
            </a:r>
            <a:r>
              <a:rPr lang="en-US" altLang="zh-CN" sz="2000" b="1" dirty="0">
                <a:cs typeface="Times New Roman" panose="02020603050405020304" pitchFamily="18" charset="0"/>
              </a:rPr>
              <a:t>) //</a:t>
            </a:r>
            <a:r>
              <a:rPr lang="zh-CN" altLang="en-US" sz="2000" b="1" dirty="0">
                <a:cs typeface="Times New Roman" panose="02020603050405020304" pitchFamily="18" charset="0"/>
              </a:rPr>
              <a:t>两个形参</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  </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int i, j;</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j = 0;</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for (i=1; i&lt;num; i++)</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if (x[i] &gt; x[j])        j = i;</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return j;</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t>
            </a:r>
            <a:endParaRPr lang="en-US" altLang="zh-CN" sz="2000" b="1" dirty="0">
              <a:ea typeface="Times New Roman" panose="02020603050405020304" pitchFamily="18" charset="0"/>
            </a:endParaRPr>
          </a:p>
        </p:txBody>
      </p:sp>
      <p:sp>
        <p:nvSpPr>
          <p:cNvPr id="5"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5.2.1 </a:t>
            </a:r>
            <a:r>
              <a:rPr kumimoji="0" lang="zh-CN" altLang="en-US" sz="4000" b="1" kern="0" cap="none" spc="0" normalizeH="0" baseline="0" noProof="0" dirty="0">
                <a:solidFill>
                  <a:schemeClr val="tx2"/>
                </a:solidFill>
                <a:latin typeface="+mj-lt"/>
                <a:ea typeface="+mj-ea"/>
                <a:cs typeface="+mj-cs"/>
              </a:rPr>
              <a:t>一维数组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4572000" y="4509135"/>
            <a:ext cx="4572000" cy="1014730"/>
          </a:xfrm>
          <a:prstGeom prst="rect">
            <a:avLst/>
          </a:prstGeom>
          <a:noFill/>
        </p:spPr>
        <p:txBody>
          <a:bodyPr wrap="square" rtlCol="0" anchor="t">
            <a:spAutoFit/>
          </a:bodyPr>
          <a:p>
            <a:r>
              <a:rPr lang="zh-CN" altLang="en-US" sz="2000" b="1">
                <a:solidFill>
                  <a:srgbClr val="C00000"/>
                </a:solidFill>
              </a:rPr>
              <a:t>形参</a:t>
            </a:r>
            <a:r>
              <a:rPr lang="zh-CN" altLang="en-US" sz="2000" b="1">
                <a:solidFill>
                  <a:schemeClr val="tx2"/>
                </a:solidFill>
              </a:rPr>
              <a:t>是一个名字,本身不占内存,只有在函数调用时才会分配内存; </a:t>
            </a:r>
            <a:r>
              <a:rPr lang="zh-CN" altLang="en-US" sz="2000" b="1">
                <a:solidFill>
                  <a:srgbClr val="C00000"/>
                </a:solidFill>
              </a:rPr>
              <a:t>实参</a:t>
            </a:r>
            <a:r>
              <a:rPr lang="zh-CN" altLang="en-US" sz="2000" b="1">
                <a:solidFill>
                  <a:schemeClr val="tx2"/>
                </a:solidFill>
              </a:rPr>
              <a:t>是一个变量,在定义时就已分配内存地址。</a:t>
            </a:r>
            <a:endParaRPr lang="zh-CN" altLang="en-US" sz="2000" b="1">
              <a:solidFill>
                <a:schemeClr val="tx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body"/>
          </p:nvPr>
        </p:nvSpPr>
        <p:spPr>
          <a:xfrm>
            <a:off x="395288" y="1628458"/>
            <a:ext cx="8256587" cy="4221162"/>
          </a:xfrm>
        </p:spPr>
        <p:txBody>
          <a:bodyPr vert="horz" wrap="square" lIns="91440" tIns="45720" rIns="91440" bIns="45720" anchor="t" anchorCtr="0"/>
          <a:lstStyle/>
          <a:p>
            <a:pPr eaLnBrk="1" hangingPunct="1"/>
            <a:r>
              <a:rPr lang="zh-CN" altLang="en-US" b="1" dirty="0">
                <a:cs typeface="Times New Roman" panose="02020603050405020304" pitchFamily="18" charset="0"/>
              </a:rPr>
              <a:t>向函数传递一维数组</a:t>
            </a:r>
            <a:endParaRPr lang="en-US" altLang="zh-CN" b="1" dirty="0">
              <a:solidFill>
                <a:srgbClr val="0000FF"/>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00FF"/>
                </a:solidFill>
                <a:cs typeface="Times New Roman" panose="02020603050405020304" pitchFamily="18" charset="0"/>
              </a:rPr>
              <a:t>实参</a:t>
            </a:r>
            <a:r>
              <a:rPr lang="zh-CN" altLang="en-US" sz="2400" b="1" dirty="0">
                <a:cs typeface="Times New Roman" panose="02020603050405020304" pitchFamily="18" charset="0"/>
              </a:rPr>
              <a:t>为</a:t>
            </a:r>
            <a:r>
              <a:rPr lang="zh-CN" altLang="en-US" sz="2400" b="1" dirty="0">
                <a:solidFill>
                  <a:srgbClr val="FF0000"/>
                </a:solidFill>
                <a:cs typeface="Times New Roman" panose="02020603050405020304" pitchFamily="18" charset="0"/>
              </a:rPr>
              <a:t>一维数组变量的名</a:t>
            </a:r>
            <a:r>
              <a:rPr lang="zh-CN" altLang="en-US" sz="2400" b="1" dirty="0">
                <a:cs typeface="Times New Roman" panose="02020603050405020304" pitchFamily="18" charset="0"/>
              </a:rPr>
              <a:t>以及</a:t>
            </a:r>
            <a:r>
              <a:rPr lang="zh-CN" altLang="en-US" sz="2400" b="1" dirty="0">
                <a:solidFill>
                  <a:srgbClr val="FF0000"/>
                </a:solidFill>
                <a:cs typeface="Times New Roman" panose="02020603050405020304" pitchFamily="18" charset="0"/>
              </a:rPr>
              <a:t>数组元素的个数。</a:t>
            </a:r>
            <a:r>
              <a:rPr lang="zh-CN" altLang="en-US" sz="2400" b="1" dirty="0">
                <a:cs typeface="Times New Roman" panose="02020603050405020304" pitchFamily="18" charset="0"/>
              </a:rPr>
              <a:t>例如：</a:t>
            </a:r>
            <a:endParaRPr lang="en-US" altLang="zh-CN" sz="24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int a[10], b[20], index_max;</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index_max = max(a, 10);   </a:t>
            </a:r>
            <a:r>
              <a:rPr lang="en-US" altLang="zh-CN" sz="2000" b="1" dirty="0">
                <a:solidFill>
                  <a:schemeClr val="tx2"/>
                </a:solidFill>
                <a:highlight>
                  <a:srgbClr val="808080"/>
                </a:highlight>
                <a:cs typeface="Times New Roman" panose="02020603050405020304" pitchFamily="18" charset="0"/>
              </a:rPr>
              <a:t> //</a:t>
            </a:r>
            <a:r>
              <a:rPr lang="zh-CN" altLang="en-US" sz="2000" b="1" dirty="0">
                <a:solidFill>
                  <a:schemeClr val="tx2"/>
                </a:solidFill>
                <a:highlight>
                  <a:srgbClr val="808080"/>
                </a:highlight>
                <a:cs typeface="Times New Roman" panose="02020603050405020304" pitchFamily="18" charset="0"/>
              </a:rPr>
              <a:t>上面的函数</a:t>
            </a:r>
            <a:r>
              <a:rPr lang="en-US" altLang="zh-CN" sz="2000" b="1" dirty="0">
                <a:solidFill>
                  <a:schemeClr val="tx2"/>
                </a:solidFill>
                <a:highlight>
                  <a:srgbClr val="808080"/>
                </a:highlight>
                <a:cs typeface="Times New Roman" panose="02020603050405020304" pitchFamily="18" charset="0"/>
              </a:rPr>
              <a:t>max</a:t>
            </a:r>
            <a:endParaRPr lang="en-US" altLang="zh-CN" sz="2000" b="1" dirty="0">
              <a:solidFill>
                <a:schemeClr val="tx2"/>
              </a:solidFill>
              <a:highlight>
                <a:srgbClr val="808080"/>
              </a:highlight>
              <a:cs typeface="Times New Roman" panose="02020603050405020304" pitchFamily="18" charset="0"/>
            </a:endParaRPr>
          </a:p>
          <a:p>
            <a:pPr lvl="1" eaLnBrk="1" hangingPunct="1">
              <a:buNone/>
            </a:pPr>
            <a:r>
              <a:rPr lang="en-US" altLang="zh-CN" sz="2000" b="1" dirty="0">
                <a:cs typeface="Times New Roman" panose="02020603050405020304" pitchFamily="18" charset="0"/>
              </a:rPr>
              <a:t>		cout &lt;&lt; a[index_max] &lt;&lt; index_max &lt;&lt; endl;</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index_max = max(b, 20);</a:t>
            </a:r>
            <a:endParaRPr lang="en-US" altLang="zh-CN" sz="2000" b="1" dirty="0">
              <a:cs typeface="Times New Roman" panose="02020603050405020304" pitchFamily="18" charset="0"/>
            </a:endParaRPr>
          </a:p>
          <a:p>
            <a:pPr lvl="1" eaLnBrk="1" hangingPunct="1">
              <a:spcAft>
                <a:spcPct val="80000"/>
              </a:spcAft>
              <a:buNone/>
            </a:pPr>
            <a:r>
              <a:rPr lang="en-US" altLang="zh-CN" sz="2000" b="1" dirty="0">
                <a:cs typeface="Times New Roman" panose="02020603050405020304" pitchFamily="18" charset="0"/>
              </a:rPr>
              <a:t>		cout &lt;&lt; b[index_max] &lt;&lt; index_max &lt;&lt; endl;</a:t>
            </a:r>
            <a:endParaRPr lang="en-US" altLang="zh-CN" sz="20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数组作为函数参数传递时实际传递的是</a:t>
            </a:r>
            <a:r>
              <a:rPr lang="zh-CN" altLang="en-US" sz="2400" b="1" dirty="0">
                <a:solidFill>
                  <a:srgbClr val="FF0000"/>
                </a:solidFill>
                <a:cs typeface="Times New Roman" panose="02020603050405020304" pitchFamily="18" charset="0"/>
              </a:rPr>
              <a:t>数组的首地址</a:t>
            </a:r>
            <a:r>
              <a:rPr lang="zh-CN" altLang="en-US" sz="2400" b="1" dirty="0">
                <a:cs typeface="Times New Roman" panose="02020603050405020304" pitchFamily="18" charset="0"/>
              </a:rPr>
              <a:t>，函数的形参数组不再分配内存空间，它</a:t>
            </a:r>
            <a:r>
              <a:rPr lang="zh-CN" altLang="en-US" sz="2400" b="1" dirty="0">
                <a:solidFill>
                  <a:srgbClr val="FF0000"/>
                </a:solidFill>
                <a:cs typeface="Times New Roman" panose="02020603050405020304" pitchFamily="18" charset="0"/>
              </a:rPr>
              <a:t>共享实参数组的内存空间</a:t>
            </a:r>
            <a:r>
              <a:rPr lang="zh-CN" altLang="en-US" sz="2400" b="1" dirty="0">
                <a:cs typeface="Times New Roman" panose="02020603050405020304" pitchFamily="18" charset="0"/>
              </a:rPr>
              <a:t>。</a:t>
            </a:r>
            <a:endParaRPr lang="zh-CN" altLang="en-US" sz="2400" b="1" dirty="0">
              <a:ea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5.2.1 </a:t>
            </a:r>
            <a:r>
              <a:rPr kumimoji="0" lang="zh-CN" altLang="en-US" sz="4000" b="1" kern="0" cap="none" spc="0" normalizeH="0" baseline="0" noProof="0" dirty="0">
                <a:solidFill>
                  <a:schemeClr val="tx2"/>
                </a:solidFill>
                <a:latin typeface="+mj-lt"/>
                <a:ea typeface="+mj-ea"/>
                <a:cs typeface="+mj-cs"/>
              </a:rPr>
              <a:t>一维数组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type="body"/>
          </p:nvPr>
        </p:nvSpPr>
        <p:spPr>
          <a:xfrm>
            <a:off x="539750" y="2290763"/>
            <a:ext cx="7994650" cy="2722562"/>
          </a:xfrm>
        </p:spPr>
        <p:txBody>
          <a:bodyPr vert="horz" wrap="square" lIns="91440" tIns="45720" rIns="91440" bIns="45720" anchor="t" anchorCtr="0"/>
          <a:lstStyle/>
          <a:p>
            <a:pPr eaLnBrk="1" hangingPunct="1"/>
            <a:r>
              <a:rPr lang="en-US" altLang="zh-CN" sz="2800" b="1" dirty="0">
                <a:cs typeface="Times New Roman" panose="02020603050405020304" pitchFamily="18" charset="0"/>
              </a:rPr>
              <a:t>C++</a:t>
            </a:r>
            <a:r>
              <a:rPr lang="zh-CN" altLang="en-US" sz="2800" b="1" dirty="0">
                <a:cs typeface="Times New Roman" panose="02020603050405020304" pitchFamily="18" charset="0"/>
              </a:rPr>
              <a:t>语言</a:t>
            </a:r>
            <a:r>
              <a:rPr lang="zh-CN" altLang="en-US" sz="2800" b="1" dirty="0">
                <a:solidFill>
                  <a:srgbClr val="FF0000"/>
                </a:solidFill>
                <a:cs typeface="Times New Roman" panose="02020603050405020304" pitchFamily="18" charset="0"/>
              </a:rPr>
              <a:t>没有提供</a:t>
            </a:r>
            <a:r>
              <a:rPr lang="zh-CN" altLang="en-US" sz="2800" b="1" dirty="0">
                <a:cs typeface="Times New Roman" panose="02020603050405020304" pitchFamily="18" charset="0"/>
              </a:rPr>
              <a:t>构造数据类型的字符串</a:t>
            </a:r>
            <a:r>
              <a:rPr lang="zh-CN" altLang="en-US" sz="2800" b="1" dirty="0">
                <a:solidFill>
                  <a:srgbClr val="FF0000"/>
                </a:solidFill>
                <a:cs typeface="Times New Roman" panose="02020603050405020304" pitchFamily="18" charset="0"/>
              </a:rPr>
              <a:t>。</a:t>
            </a:r>
            <a:r>
              <a:rPr lang="zh-CN" altLang="en-US" sz="2800" b="1" dirty="0">
                <a:cs typeface="Times New Roman" panose="02020603050405020304" pitchFamily="18" charset="0"/>
              </a:rPr>
              <a:t>可以用</a:t>
            </a:r>
            <a:r>
              <a:rPr lang="zh-CN" altLang="en-US" sz="2800" b="1" dirty="0">
                <a:solidFill>
                  <a:srgbClr val="FF0000"/>
                </a:solidFill>
                <a:cs typeface="Times New Roman" panose="02020603050405020304" pitchFamily="18" charset="0"/>
              </a:rPr>
              <a:t>元素类型为</a:t>
            </a:r>
            <a:r>
              <a:rPr lang="en-US" altLang="zh-CN" sz="2800" b="1" dirty="0">
                <a:solidFill>
                  <a:srgbClr val="FF0000"/>
                </a:solidFill>
                <a:cs typeface="Times New Roman" panose="02020603050405020304" pitchFamily="18" charset="0"/>
              </a:rPr>
              <a:t>char</a:t>
            </a:r>
            <a:r>
              <a:rPr lang="zh-CN" altLang="en-US" sz="2800" b="1" dirty="0">
                <a:solidFill>
                  <a:srgbClr val="FF0000"/>
                </a:solidFill>
                <a:cs typeface="Times New Roman" panose="02020603050405020304" pitchFamily="18" charset="0"/>
              </a:rPr>
              <a:t>的一维数组（字符数组）</a:t>
            </a:r>
            <a:r>
              <a:rPr lang="zh-CN" altLang="en-US" sz="2800" b="1" dirty="0">
                <a:cs typeface="Times New Roman" panose="02020603050405020304" pitchFamily="18" charset="0"/>
              </a:rPr>
              <a:t>表示字符串类型。</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用字符数组存贮字符串时，</a:t>
            </a:r>
            <a:r>
              <a:rPr lang="zh-CN" altLang="en-US" sz="2400" b="1" dirty="0">
                <a:solidFill>
                  <a:srgbClr val="0070C0"/>
                </a:solidFill>
                <a:cs typeface="Times New Roman" panose="02020603050405020304" pitchFamily="18" charset="0"/>
              </a:rPr>
              <a:t>通常</a:t>
            </a:r>
            <a:r>
              <a:rPr lang="zh-CN" altLang="en-US" sz="2400" b="1" dirty="0">
                <a:cs typeface="Times New Roman" panose="02020603050405020304" pitchFamily="18" charset="0"/>
              </a:rPr>
              <a:t>在最后一个字符的后面放置字符串结束标记：</a:t>
            </a:r>
            <a:r>
              <a:rPr lang="en-US" altLang="zh-CN" sz="2400" b="1" dirty="0">
                <a:solidFill>
                  <a:srgbClr val="FF0000"/>
                </a:solidFill>
                <a:cs typeface="Times New Roman" panose="02020603050405020304" pitchFamily="18" charset="0"/>
              </a:rPr>
              <a:t>’\0’</a:t>
            </a:r>
            <a:r>
              <a:rPr lang="zh-CN" altLang="en-US" sz="2400" b="1" dirty="0">
                <a:cs typeface="Times New Roman" panose="02020603050405020304" pitchFamily="18" charset="0"/>
              </a:rPr>
              <a:t>。相应地，元素个数应</a:t>
            </a:r>
            <a:r>
              <a:rPr lang="zh-CN" altLang="en-US" sz="2400" b="1" dirty="0">
                <a:solidFill>
                  <a:srgbClr val="FF0000"/>
                </a:solidFill>
                <a:cs typeface="Times New Roman" panose="02020603050405020304" pitchFamily="18" charset="0"/>
              </a:rPr>
              <a:t>比实际的字符串长度多一个。</a:t>
            </a:r>
            <a:endParaRPr lang="en-US" altLang="zh-CN" sz="2400" b="1" dirty="0">
              <a:ea typeface="Times New Roman" panose="02020603050405020304" pitchFamily="18" charset="0"/>
            </a:endParaRPr>
          </a:p>
        </p:txBody>
      </p:sp>
      <p:sp>
        <p:nvSpPr>
          <p:cNvPr id="5"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5.2.2 </a:t>
            </a:r>
            <a:r>
              <a:rPr kumimoji="0" lang="zh-CN" altLang="en-US" sz="4000" b="1" kern="0" cap="none" spc="0" normalizeH="0" baseline="0" noProof="0" dirty="0">
                <a:solidFill>
                  <a:schemeClr val="tx2"/>
                </a:solidFill>
                <a:latin typeface="+mj-lt"/>
                <a:ea typeface="+mj-ea"/>
                <a:cs typeface="+mj-cs"/>
              </a:rPr>
              <a:t>一</a:t>
            </a:r>
            <a:r>
              <a:rPr kumimoji="0" lang="zh-CN" altLang="en-US" sz="4000" b="1" kern="0" cap="none" spc="0" normalizeH="0" baseline="0" noProof="0">
                <a:solidFill>
                  <a:schemeClr val="tx2"/>
                </a:solidFill>
                <a:latin typeface="+mj-lt"/>
                <a:ea typeface="+mj-ea"/>
                <a:cs typeface="+mj-cs"/>
              </a:rPr>
              <a:t>维数组</a:t>
            </a:r>
            <a:r>
              <a:rPr kumimoji="0" lang="en-US" altLang="zh-CN" sz="4000" b="1" kern="0" cap="none" spc="0" normalizeH="0" baseline="0" noProof="0">
                <a:solidFill>
                  <a:schemeClr val="tx2"/>
                </a:solidFill>
                <a:latin typeface="+mj-lt"/>
                <a:ea typeface="+mj-ea"/>
                <a:cs typeface="+mj-cs"/>
              </a:rPr>
              <a:t>--</a:t>
            </a:r>
            <a:r>
              <a:rPr kumimoji="0" lang="zh-CN" altLang="en-US" sz="4000" b="1" kern="0" cap="none" spc="0" normalizeH="0" baseline="0" noProof="0">
                <a:solidFill>
                  <a:schemeClr val="tx2"/>
                </a:solidFill>
                <a:latin typeface="+mj-lt"/>
                <a:ea typeface="+mj-ea"/>
                <a:cs typeface="+mj-cs"/>
              </a:rPr>
              <a:t>字符串</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899160" y="5140325"/>
            <a:ext cx="6566535" cy="460375"/>
          </a:xfrm>
          <a:prstGeom prst="rect">
            <a:avLst/>
          </a:prstGeom>
          <a:noFill/>
        </p:spPr>
        <p:txBody>
          <a:bodyPr wrap="square" rtlCol="0" anchor="t">
            <a:spAutoFit/>
          </a:bodyPr>
          <a:p>
            <a:pPr lvl="0"/>
            <a:r>
              <a:rPr lang="en-US" altLang="zh-CN" sz="2400" dirty="0">
                <a:solidFill>
                  <a:schemeClr val="tx2"/>
                </a:solidFill>
                <a:sym typeface="+mn-ea"/>
              </a:rPr>
              <a:t>string</a:t>
            </a:r>
            <a:r>
              <a:rPr lang="zh-CN" altLang="en-US" sz="2400" dirty="0">
                <a:solidFill>
                  <a:schemeClr val="tx2"/>
                </a:solidFill>
                <a:sym typeface="+mn-ea"/>
              </a:rPr>
              <a:t>是字符串，但它是类、不是构造数据类型</a:t>
            </a:r>
            <a:endParaRPr lang="zh-CN" altLang="en-US" sz="2400" dirty="0">
              <a:solidFill>
                <a:schemeClr val="tx2"/>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p:cNvSpPr>
          <p:nvPr>
            <p:ph type="body"/>
          </p:nvPr>
        </p:nvSpPr>
        <p:spPr>
          <a:xfrm>
            <a:off x="1042988" y="2165350"/>
            <a:ext cx="7010400" cy="3495675"/>
          </a:xfrm>
        </p:spPr>
        <p:txBody>
          <a:bodyPr vert="horz" wrap="square" lIns="91440" tIns="45720" rIns="91440" bIns="45720" anchor="t" anchorCtr="0"/>
          <a:lstStyle/>
          <a:p>
            <a:pPr eaLnBrk="1" hangingPunct="1">
              <a:lnSpc>
                <a:spcPct val="120000"/>
              </a:lnSpc>
            </a:pPr>
            <a:r>
              <a:rPr lang="zh-CN" altLang="zh-CN" sz="2800" b="1" dirty="0">
                <a:cs typeface="Times New Roman" panose="02020603050405020304" pitchFamily="18" charset="0"/>
              </a:rPr>
              <a:t>字符数组</a:t>
            </a:r>
            <a:r>
              <a:rPr lang="zh-CN" altLang="en-US" sz="2800" b="1" dirty="0">
                <a:cs typeface="Times New Roman" panose="02020603050405020304" pitchFamily="18" charset="0"/>
              </a:rPr>
              <a:t>的</a:t>
            </a:r>
            <a:r>
              <a:rPr lang="zh-CN" altLang="zh-CN" sz="2800" b="1" dirty="0">
                <a:cs typeface="Times New Roman" panose="02020603050405020304" pitchFamily="18" charset="0"/>
              </a:rPr>
              <a:t>初始化</a:t>
            </a:r>
            <a:r>
              <a:rPr lang="zh-CN" altLang="en-US" sz="2800" b="1" dirty="0">
                <a:cs typeface="Times New Roman" panose="02020603050405020304" pitchFamily="18" charset="0"/>
              </a:rPr>
              <a:t>形式：</a:t>
            </a:r>
            <a:r>
              <a:rPr lang="zh-CN" altLang="en-US" sz="2800" b="1" dirty="0">
                <a:solidFill>
                  <a:srgbClr val="FF0000"/>
                </a:solidFill>
                <a:cs typeface="Times New Roman" panose="02020603050405020304" pitchFamily="18" charset="0"/>
              </a:rPr>
              <a:t>除了第一种形式，其它形式的初始化都会在最后一个字符的后面自动填充 '\0'</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it-IT" altLang="en-US" sz="2400" b="1" dirty="0">
                <a:cs typeface="Times New Roman" panose="02020603050405020304" pitchFamily="18" charset="0"/>
              </a:rPr>
              <a:t>char s[10] = {'h’, 'e', 'l', 'l', 'o', '</a:t>
            </a:r>
            <a:r>
              <a:rPr lang="it-IT" altLang="en-US" sz="2400" b="1" dirty="0">
                <a:solidFill>
                  <a:srgbClr val="FF0000"/>
                </a:solidFill>
                <a:cs typeface="Times New Roman" panose="02020603050405020304" pitchFamily="18" charset="0"/>
              </a:rPr>
              <a:t>\0</a:t>
            </a:r>
            <a:r>
              <a:rPr lang="it-IT" altLang="en-US" sz="2400" b="1" dirty="0">
                <a:cs typeface="Times New Roman" panose="02020603050405020304" pitchFamily="18" charset="0"/>
              </a:rPr>
              <a:t>'};</a:t>
            </a:r>
            <a:endParaRPr lang="zh-CN" altLang="en-US" sz="24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char s[10] = {"hello"};</a:t>
            </a:r>
            <a:endParaRPr lang="zh-CN" altLang="en-US" sz="24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char s[10] = "hello";</a:t>
            </a:r>
            <a:endParaRPr lang="zh-CN" altLang="en-US" sz="2400" b="1" dirty="0">
              <a:cs typeface="Times New Roman" panose="02020603050405020304" pitchFamily="18" charset="0"/>
            </a:endParaRPr>
          </a:p>
          <a:p>
            <a:pPr lvl="1" eaLnBrk="1" hangingPunct="1">
              <a:lnSpc>
                <a:spcPct val="70000"/>
              </a:lnSpc>
              <a:buFont typeface="Wingdings" panose="05000000000000000000" pitchFamily="2" charset="2"/>
              <a:buChar char="l"/>
            </a:pPr>
            <a:r>
              <a:rPr lang="zh-CN" altLang="en-US" sz="2400" b="1" dirty="0">
                <a:cs typeface="Times New Roman" panose="02020603050405020304" pitchFamily="18" charset="0"/>
              </a:rPr>
              <a:t>char s[] = "hello";</a:t>
            </a:r>
            <a:endParaRPr lang="zh-CN" altLang="en-US" sz="2400" b="1" dirty="0">
              <a:ea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5.2.2 </a:t>
            </a:r>
            <a:r>
              <a:rPr kumimoji="0" lang="zh-CN" altLang="en-US" sz="4000" b="1" kern="0" cap="none" spc="0" normalizeH="0" baseline="0" noProof="0" dirty="0">
                <a:solidFill>
                  <a:schemeClr val="tx2"/>
                </a:solidFill>
                <a:latin typeface="+mj-lt"/>
                <a:ea typeface="+mj-ea"/>
                <a:cs typeface="+mj-cs"/>
              </a:rPr>
              <a:t>一维数组</a:t>
            </a:r>
            <a:r>
              <a:rPr kumimoji="0" lang="en-US" altLang="zh-CN" sz="4000" b="1" kern="0" cap="none" spc="0" normalizeH="0" baseline="0" noProof="0" dirty="0">
                <a:solidFill>
                  <a:schemeClr val="tx2"/>
                </a:solidFill>
                <a:latin typeface="+mj-lt"/>
                <a:ea typeface="+mj-ea"/>
                <a:cs typeface="+mj-cs"/>
              </a:rPr>
              <a:t>--</a:t>
            </a:r>
            <a:r>
              <a:rPr kumimoji="0" lang="zh-CN" altLang="en-US" sz="4000" b="1" kern="0" cap="none" spc="0" normalizeH="0" baseline="0" noProof="0" dirty="0">
                <a:solidFill>
                  <a:schemeClr val="tx2"/>
                </a:solidFill>
                <a:latin typeface="+mj-lt"/>
                <a:ea typeface="+mj-ea"/>
                <a:cs typeface="+mj-cs"/>
              </a:rPr>
              <a:t>字符串</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p:cNvSpPr>
          <p:nvPr>
            <p:ph type="body"/>
          </p:nvPr>
        </p:nvSpPr>
        <p:spPr>
          <a:xfrm>
            <a:off x="1187450" y="1412240"/>
            <a:ext cx="6844665" cy="4643120"/>
          </a:xfrm>
        </p:spPr>
        <p:txBody>
          <a:bodyPr vert="horz" wrap="square" lIns="91440" tIns="45720" rIns="91440" bIns="45720" anchor="t" anchorCtr="0"/>
          <a:lstStyle/>
          <a:p>
            <a:pPr algn="just" eaLnBrk="1" hangingPunct="1">
              <a:lnSpc>
                <a:spcPct val="80000"/>
              </a:lnSpc>
            </a:pPr>
            <a:r>
              <a:rPr lang="zh-CN" altLang="zh-CN" sz="2800" b="1" dirty="0">
                <a:cs typeface="Times New Roman" panose="02020603050405020304" pitchFamily="18" charset="0"/>
              </a:rPr>
              <a:t>标准库中的字符串处理函数</a:t>
            </a:r>
            <a:r>
              <a:rPr lang="zh-CN" altLang="en-US" sz="2800" b="1" dirty="0">
                <a:cs typeface="Times New Roman" panose="02020603050405020304" pitchFamily="18" charset="0"/>
              </a:rPr>
              <a:t>：</a:t>
            </a:r>
            <a:r>
              <a:rPr lang="zh-CN" altLang="zh-CN" sz="2800" b="1" dirty="0">
                <a:cs typeface="Times New Roman" panose="02020603050405020304" pitchFamily="18" charset="0"/>
              </a:rPr>
              <a:t> </a:t>
            </a:r>
            <a:endParaRPr lang="en-US" altLang="zh-CN" sz="2800" b="1" dirty="0">
              <a:cs typeface="Times New Roman" panose="02020603050405020304" pitchFamily="18" charset="0"/>
            </a:endParaRPr>
          </a:p>
          <a:p>
            <a:pPr algn="just" eaLnBrk="1" hangingPunct="1">
              <a:lnSpc>
                <a:spcPct val="80000"/>
              </a:lnSpc>
              <a:buNone/>
            </a:pPr>
            <a:endParaRPr lang="en-US" altLang="zh-CN" sz="1000" b="1" dirty="0">
              <a:cs typeface="Times New Roman" panose="02020603050405020304" pitchFamily="18" charset="0"/>
            </a:endParaRPr>
          </a:p>
          <a:p>
            <a:pPr lvl="1" algn="just" eaLnBrk="1" hangingPunct="1">
              <a:lnSpc>
                <a:spcPct val="80000"/>
              </a:lnSpc>
              <a:buFont typeface="Wingdings" panose="05000000000000000000" pitchFamily="2" charset="2"/>
              <a:buChar char="l"/>
            </a:pPr>
            <a:r>
              <a:rPr lang="zh-CN" altLang="en-US" sz="2400" b="1" dirty="0">
                <a:cs typeface="Times New Roman" panose="02020603050405020304" pitchFamily="18" charset="0"/>
              </a:rPr>
              <a:t>计算字符串的长度</a:t>
            </a:r>
            <a:endParaRPr lang="zh-CN" altLang="en-US" sz="24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a:t>
            </a:r>
            <a:r>
              <a:rPr lang="zh-CN" altLang="en-US" sz="2000" b="1" dirty="0">
                <a:cs typeface="Times New Roman" panose="02020603050405020304" pitchFamily="18" charset="0"/>
              </a:rPr>
              <a:t>int strlen( const char s[] ); 不包括空字符</a:t>
            </a:r>
            <a:endParaRPr lang="zh-CN" altLang="en-US" sz="2000" b="1" dirty="0">
              <a:cs typeface="Times New Roman" panose="02020603050405020304" pitchFamily="18" charset="0"/>
            </a:endParaRPr>
          </a:p>
          <a:p>
            <a:pPr lvl="1" algn="just" eaLnBrk="1" hangingPunct="1">
              <a:lnSpc>
                <a:spcPct val="80000"/>
              </a:lnSpc>
              <a:buFont typeface="Wingdings" panose="05000000000000000000" pitchFamily="2" charset="2"/>
              <a:buChar char="l"/>
            </a:pPr>
            <a:r>
              <a:rPr lang="zh-CN" altLang="en-US" sz="2400" b="1" dirty="0">
                <a:cs typeface="Times New Roman" panose="02020603050405020304" pitchFamily="18" charset="0"/>
              </a:rPr>
              <a:t>字符串复制</a:t>
            </a:r>
            <a:r>
              <a:rPr lang="en-US" altLang="zh-CN" sz="2400" b="1" dirty="0">
                <a:cs typeface="Times New Roman" panose="02020603050405020304" pitchFamily="18" charset="0"/>
              </a:rPr>
              <a:t> /原来的内容就被覆盖了</a:t>
            </a:r>
            <a:endParaRPr lang="en-US" altLang="zh-CN" sz="24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a:t>
            </a:r>
            <a:r>
              <a:rPr lang="zh-CN" altLang="en-US" sz="2000" b="1" dirty="0">
                <a:cs typeface="Times New Roman" panose="02020603050405020304" pitchFamily="18" charset="0"/>
              </a:rPr>
              <a:t>char *strcpy( char dst[], const char src[] );</a:t>
            </a:r>
            <a:endParaRPr lang="zh-CN" altLang="en-US" sz="2000" b="1" dirty="0">
              <a:cs typeface="Times New Roman" panose="02020603050405020304" pitchFamily="18" charset="0"/>
            </a:endParaRPr>
          </a:p>
          <a:p>
            <a:pPr lvl="1" algn="just" eaLnBrk="1" hangingPunct="1">
              <a:lnSpc>
                <a:spcPct val="80000"/>
              </a:lnSpc>
              <a:buFont typeface="Wingdings" panose="05000000000000000000" pitchFamily="2" charset="2"/>
              <a:buChar char="l"/>
            </a:pPr>
            <a:r>
              <a:rPr lang="zh-CN" altLang="en-US" sz="2400" b="1" dirty="0">
                <a:cs typeface="Times New Roman" panose="02020603050405020304" pitchFamily="18" charset="0"/>
              </a:rPr>
              <a:t>字符串拼接</a:t>
            </a:r>
            <a:endParaRPr lang="zh-CN" altLang="en-US" sz="24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a:t>
            </a:r>
            <a:r>
              <a:rPr lang="zh-CN" altLang="en-US" sz="2000" b="1" dirty="0">
                <a:cs typeface="Times New Roman" panose="02020603050405020304" pitchFamily="18" charset="0"/>
              </a:rPr>
              <a:t>char *strcat( char dst[], const char src[] );</a:t>
            </a:r>
            <a:endParaRPr lang="zh-CN" altLang="en-US" sz="2000" b="1" dirty="0">
              <a:cs typeface="Times New Roman" panose="02020603050405020304" pitchFamily="18" charset="0"/>
            </a:endParaRPr>
          </a:p>
          <a:p>
            <a:pPr lvl="1" algn="just" eaLnBrk="1" hangingPunct="1">
              <a:lnSpc>
                <a:spcPct val="80000"/>
              </a:lnSpc>
              <a:buFont typeface="Wingdings" panose="05000000000000000000" pitchFamily="2" charset="2"/>
              <a:buChar char="l"/>
            </a:pPr>
            <a:r>
              <a:rPr lang="zh-CN" altLang="en-US" sz="2400" b="1" dirty="0">
                <a:cs typeface="Times New Roman" panose="02020603050405020304" pitchFamily="18" charset="0"/>
              </a:rPr>
              <a:t>字符串比较</a:t>
            </a:r>
            <a:r>
              <a:rPr lang="en-US" altLang="zh-CN" sz="2000" b="1" dirty="0">
                <a:cs typeface="Times New Roman" panose="02020603050405020304" pitchFamily="18" charset="0"/>
              </a:rPr>
              <a:t>	0,1,-1</a:t>
            </a:r>
            <a:endParaRPr lang="zh-CN" altLang="en-US"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int  strcmp( const char s1[], const char s2[] );</a:t>
            </a:r>
            <a:endParaRPr lang="en-US" altLang="zh-CN" sz="2000" b="1" dirty="0">
              <a:cs typeface="Times New Roman" panose="02020603050405020304" pitchFamily="18" charset="0"/>
            </a:endParaRPr>
          </a:p>
          <a:p>
            <a:pPr lvl="1" algn="just" eaLnBrk="1" hangingPunct="1">
              <a:lnSpc>
                <a:spcPct val="80000"/>
              </a:lnSpc>
              <a:buFont typeface="Wingdings" panose="05000000000000000000" pitchFamily="2" charset="2"/>
              <a:buChar char="l"/>
            </a:pPr>
            <a:r>
              <a:rPr lang="zh-CN" altLang="en-US" sz="2400" b="1" dirty="0">
                <a:cs typeface="Times New Roman" panose="02020603050405020304" pitchFamily="18" charset="0"/>
              </a:rPr>
              <a:t>从字符串到数值类型转换的函数</a:t>
            </a:r>
            <a:endParaRPr lang="zh-CN" altLang="en-US" sz="24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double atof( const char s[] );</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int atoi( const char s[] );</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5.2.2 </a:t>
            </a:r>
            <a:r>
              <a:rPr kumimoji="0" lang="zh-CN" altLang="en-US" sz="4000" b="1" kern="0" cap="none" spc="0" normalizeH="0" baseline="0" noProof="0" dirty="0">
                <a:solidFill>
                  <a:schemeClr val="tx2"/>
                </a:solidFill>
                <a:latin typeface="+mj-lt"/>
                <a:ea typeface="+mj-ea"/>
                <a:cs typeface="+mj-cs"/>
              </a:rPr>
              <a:t>一维数组</a:t>
            </a:r>
            <a:r>
              <a:rPr kumimoji="0" lang="en-US" altLang="zh-CN" sz="4000" b="1" kern="0" cap="none" spc="0" normalizeH="0" baseline="0" noProof="0" dirty="0">
                <a:solidFill>
                  <a:schemeClr val="tx2"/>
                </a:solidFill>
                <a:latin typeface="+mj-lt"/>
                <a:ea typeface="+mj-ea"/>
                <a:cs typeface="+mj-cs"/>
              </a:rPr>
              <a:t>--</a:t>
            </a:r>
            <a:r>
              <a:rPr kumimoji="0" lang="zh-CN" altLang="en-US" sz="4000" b="1" kern="0" cap="none" spc="0" normalizeH="0" baseline="0" noProof="0" dirty="0">
                <a:solidFill>
                  <a:schemeClr val="tx2"/>
                </a:solidFill>
                <a:latin typeface="+mj-lt"/>
                <a:ea typeface="+mj-ea"/>
                <a:cs typeface="+mj-cs"/>
              </a:rPr>
              <a:t>字符串</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 name="Rectangle 3"/>
          <p:cNvSpPr>
            <a:spLocks noGrp="1"/>
          </p:cNvSpPr>
          <p:nvPr>
            <p:ph type="body" idx="4294967295"/>
          </p:nvPr>
        </p:nvSpPr>
        <p:spPr>
          <a:xfrm>
            <a:off x="1489368" y="1906270"/>
            <a:ext cx="5214938" cy="3200400"/>
          </a:xfrm>
        </p:spPr>
        <p:txBody>
          <a:bodyPr vert="horz" wrap="square" lIns="91440" tIns="45720" rIns="91440" bIns="45720" anchor="t" anchorCtr="0"/>
          <a:lstStyle/>
          <a:p>
            <a:pPr eaLnBrk="1" hangingPunct="1">
              <a:buNone/>
            </a:pPr>
            <a:r>
              <a:rPr lang="en-US" altLang="zh-CN" sz="2800" b="1" dirty="0">
                <a:solidFill>
                  <a:srgbClr val="0070C0"/>
                </a:solidFill>
              </a:rPr>
              <a:t>5.1 </a:t>
            </a:r>
            <a:r>
              <a:rPr lang="zh-CN" altLang="zh-CN" sz="2800" b="1" dirty="0">
                <a:solidFill>
                  <a:srgbClr val="0070C0"/>
                </a:solidFill>
              </a:rPr>
              <a:t>枚举类型</a:t>
            </a:r>
            <a:endParaRPr lang="zh-CN" altLang="zh-CN" sz="2800" b="1" dirty="0">
              <a:solidFill>
                <a:srgbClr val="0070C0"/>
              </a:solidFill>
            </a:endParaRPr>
          </a:p>
          <a:p>
            <a:pPr eaLnBrk="1" hangingPunct="1">
              <a:buNone/>
            </a:pPr>
            <a:r>
              <a:rPr lang="en-US" altLang="zh-CN" sz="2800" b="1" dirty="0"/>
              <a:t>5.2 </a:t>
            </a:r>
            <a:r>
              <a:rPr lang="zh-CN" altLang="zh-CN" sz="2800" b="1" dirty="0"/>
              <a:t>数组类型</a:t>
            </a:r>
            <a:endParaRPr lang="zh-CN" altLang="zh-CN" sz="2800" b="1" dirty="0"/>
          </a:p>
          <a:p>
            <a:pPr eaLnBrk="1" hangingPunct="1">
              <a:buNone/>
            </a:pPr>
            <a:r>
              <a:rPr lang="en-US" altLang="zh-CN" sz="2800" b="1" dirty="0"/>
              <a:t>5.3 </a:t>
            </a:r>
            <a:r>
              <a:rPr lang="zh-CN" altLang="zh-CN" sz="2800" b="1" dirty="0"/>
              <a:t>结构类型</a:t>
            </a:r>
            <a:endParaRPr lang="en-US" altLang="zh-CN" sz="2800" b="1" dirty="0"/>
          </a:p>
          <a:p>
            <a:pPr eaLnBrk="1" hangingPunct="1">
              <a:buNone/>
            </a:pPr>
            <a:r>
              <a:rPr lang="en-US" altLang="zh-CN" sz="2800" b="1" dirty="0"/>
              <a:t>5.4 </a:t>
            </a:r>
            <a:r>
              <a:rPr lang="zh-CN" altLang="zh-CN" sz="2800" b="1" dirty="0"/>
              <a:t>联合类型</a:t>
            </a:r>
            <a:endParaRPr lang="zh-CN" altLang="zh-CN" sz="2800" b="1" dirty="0"/>
          </a:p>
          <a:p>
            <a:pPr eaLnBrk="1" hangingPunct="1">
              <a:buNone/>
            </a:pPr>
            <a:r>
              <a:rPr lang="en-US" altLang="zh-CN" sz="2800" b="1" dirty="0"/>
              <a:t>5.5 </a:t>
            </a:r>
            <a:r>
              <a:rPr lang="zh-CN" altLang="zh-CN" sz="2800" b="1" dirty="0"/>
              <a:t>指针类型</a:t>
            </a:r>
            <a:endParaRPr lang="zh-CN" altLang="zh-CN" sz="2800" b="1" dirty="0"/>
          </a:p>
          <a:p>
            <a:pPr eaLnBrk="1" hangingPunct="1">
              <a:buNone/>
            </a:pPr>
            <a:r>
              <a:rPr lang="en-US" altLang="zh-CN" sz="2800" b="1" dirty="0"/>
              <a:t>5.6 </a:t>
            </a:r>
            <a:r>
              <a:rPr lang="zh-CN" altLang="zh-CN" sz="2800" b="1" dirty="0"/>
              <a:t>引用类型</a:t>
            </a:r>
            <a:endParaRPr lang="zh-CN" altLang="zh-CN" sz="2800" b="1" dirty="0"/>
          </a:p>
        </p:txBody>
      </p:sp>
      <p:sp>
        <p:nvSpPr>
          <p:cNvPr id="5" name="Rectangle 2"/>
          <p:cNvSpPr txBox="1">
            <a:spLocks noChangeArrowheads="1"/>
          </p:cNvSpPr>
          <p:nvPr/>
        </p:nvSpPr>
        <p:spPr bwMode="auto">
          <a:xfrm>
            <a:off x="899592" y="379095"/>
            <a:ext cx="7010400" cy="1527175"/>
          </a:xfrm>
          <a:prstGeom prst="rect">
            <a:avLst/>
          </a:prstGeom>
          <a:noFill/>
          <a:ln w="9525">
            <a:noFill/>
            <a:miter lim="800000"/>
          </a:ln>
        </p:spPr>
        <p:txBody>
          <a:bodyPr anchor="ctr"/>
          <a:lstStyle/>
          <a:p>
            <a:pPr algn="ctr" eaLnBrk="1" hangingPunct="1">
              <a:defRPr/>
            </a:pPr>
            <a:r>
              <a:rPr lang="zh-CN" altLang="zh-CN" sz="4800" b="1" dirty="0"/>
              <a:t>本章内容</a:t>
            </a:r>
            <a:endParaRPr lang="zh-CN" altLang="en-US" sz="4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395604" y="1268730"/>
            <a:ext cx="8712899" cy="4700588"/>
          </a:xfrm>
        </p:spPr>
        <p:txBody>
          <a:bodyPr vert="horz" wrap="square" lIns="91440" tIns="45720" rIns="91440" bIns="45720" numCol="1" anchor="t" anchorCtr="0" compatLnSpc="1"/>
          <a:lstStyle/>
          <a:p>
            <a:pPr marL="341630" marR="0" lvl="0" indent="-34163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a:ln>
                  <a:noFill/>
                </a:ln>
                <a:solidFill>
                  <a:schemeClr val="tx2"/>
                </a:solidFill>
                <a:effectLst/>
                <a:uLnTx/>
                <a:uFillTx/>
                <a:latin typeface="+mn-lt"/>
                <a:ea typeface="+mn-ea"/>
                <a:cs typeface="+mn-cs"/>
              </a:rPr>
              <a:t>表示</a:t>
            </a:r>
            <a:r>
              <a:rPr kumimoji="0" lang="zh-CN" altLang="zh-CN" sz="2800" b="1" i="0" u="none" strike="noStrike" kern="0" cap="none" spc="0" normalizeH="0" baseline="0" noProof="0">
                <a:ln>
                  <a:noFill/>
                </a:ln>
                <a:solidFill>
                  <a:srgbClr val="FF0000"/>
                </a:solidFill>
                <a:effectLst/>
                <a:uLnTx/>
                <a:uFillTx/>
                <a:latin typeface="+mn-lt"/>
                <a:ea typeface="+mn-ea"/>
                <a:cs typeface="+mn-cs"/>
              </a:rPr>
              <a:t>具有</a:t>
            </a:r>
            <a:r>
              <a:rPr kumimoji="0" lang="zh-CN" altLang="en-US" sz="2800" b="1" i="0" u="none" strike="noStrike" kern="0" cap="none" spc="0" normalizeH="0" baseline="0" noProof="0">
                <a:ln>
                  <a:noFill/>
                </a:ln>
                <a:solidFill>
                  <a:srgbClr val="FF0000"/>
                </a:solidFill>
                <a:effectLst/>
                <a:uLnTx/>
                <a:uFillTx/>
                <a:latin typeface="+mn-lt"/>
                <a:ea typeface="+mn-ea"/>
                <a:cs typeface="+mn-cs"/>
              </a:rPr>
              <a:t>二</a:t>
            </a:r>
            <a:r>
              <a:rPr kumimoji="0" lang="zh-CN" altLang="zh-CN" sz="2800" b="1" i="0" u="none" strike="noStrike" kern="0" cap="none" spc="0" normalizeH="0" baseline="0" noProof="0">
                <a:ln>
                  <a:noFill/>
                </a:ln>
                <a:solidFill>
                  <a:srgbClr val="FF0000"/>
                </a:solidFill>
                <a:effectLst/>
                <a:uLnTx/>
                <a:uFillTx/>
                <a:latin typeface="+mn-lt"/>
                <a:ea typeface="+mn-ea"/>
                <a:cs typeface="+mn-cs"/>
              </a:rPr>
              <a:t>维结构</a:t>
            </a:r>
            <a:r>
              <a:rPr kumimoji="0" lang="zh-CN" altLang="zh-CN" sz="2800" b="1" i="0" u="none" strike="noStrike" kern="0" cap="none" spc="0" normalizeH="0" baseline="0" noProof="0">
                <a:ln>
                  <a:noFill/>
                </a:ln>
                <a:solidFill>
                  <a:schemeClr val="tx2"/>
                </a:solidFill>
                <a:effectLst/>
                <a:uLnTx/>
                <a:uFillTx/>
                <a:latin typeface="+mn-lt"/>
                <a:ea typeface="+mn-ea"/>
                <a:cs typeface="+mn-cs"/>
              </a:rPr>
              <a:t>的数据</a:t>
            </a:r>
            <a:r>
              <a:rPr kumimoji="0" lang="zh-CN" altLang="en-US" sz="2800" b="1" i="0" u="none" strike="noStrike" kern="0" cap="none" spc="0" normalizeH="0" baseline="0" noProof="0">
                <a:ln>
                  <a:noFill/>
                </a:ln>
                <a:solidFill>
                  <a:schemeClr val="tx2"/>
                </a:solidFill>
                <a:effectLst/>
                <a:uLnTx/>
                <a:uFillTx/>
                <a:latin typeface="+mn-lt"/>
                <a:ea typeface="+mn-ea"/>
                <a:cs typeface="+mn-cs"/>
              </a:rPr>
              <a:t>，</a:t>
            </a:r>
            <a:r>
              <a:rPr kumimoji="0" lang="zh-CN" altLang="zh-CN" sz="2800" b="1" i="0" u="none" strike="noStrike" kern="0" cap="none" spc="0" normalizeH="0" baseline="0" noProof="0">
                <a:ln>
                  <a:noFill/>
                </a:ln>
                <a:solidFill>
                  <a:schemeClr val="tx2"/>
                </a:solidFill>
                <a:effectLst/>
                <a:uLnTx/>
                <a:uFillTx/>
                <a:latin typeface="+mn-lt"/>
                <a:ea typeface="+mn-ea"/>
                <a:cs typeface="+mn-cs"/>
              </a:rPr>
              <a:t>第一维称为行</a:t>
            </a:r>
            <a:r>
              <a:rPr kumimoji="0" lang="zh-CN" altLang="en-US" sz="2800" b="1" i="0" u="none" strike="noStrike" kern="0" cap="none" spc="0" normalizeH="0" baseline="0" noProof="0">
                <a:ln>
                  <a:noFill/>
                </a:ln>
                <a:solidFill>
                  <a:schemeClr val="tx2"/>
                </a:solidFill>
                <a:effectLst/>
                <a:uLnTx/>
                <a:uFillTx/>
                <a:latin typeface="+mn-lt"/>
                <a:ea typeface="+mn-ea"/>
                <a:cs typeface="+mn-cs"/>
              </a:rPr>
              <a:t>、</a:t>
            </a:r>
            <a:r>
              <a:rPr kumimoji="0" lang="zh-CN" altLang="zh-CN" sz="2800" b="1" i="0" u="none" strike="noStrike" kern="0" cap="none" spc="0" normalizeH="0" baseline="0" noProof="0">
                <a:ln>
                  <a:noFill/>
                </a:ln>
                <a:solidFill>
                  <a:schemeClr val="tx2"/>
                </a:solidFill>
                <a:effectLst/>
                <a:uLnTx/>
                <a:uFillTx/>
                <a:latin typeface="+mn-lt"/>
                <a:ea typeface="+mn-ea"/>
                <a:cs typeface="+mn-cs"/>
              </a:rPr>
              <a:t>第二维称为列</a:t>
            </a:r>
            <a:r>
              <a:rPr kumimoji="0" lang="zh-CN" altLang="en-US" sz="2800" b="1" i="0" u="none" strike="noStrike" kern="0" cap="none" spc="0" normalizeH="0" baseline="0" noProof="0">
                <a:ln>
                  <a:noFill/>
                </a:ln>
                <a:solidFill>
                  <a:schemeClr val="tx2"/>
                </a:solidFill>
                <a:effectLst/>
                <a:uLnTx/>
                <a:uFillTx/>
                <a:latin typeface="+mn-lt"/>
                <a:ea typeface="+mn-ea"/>
                <a:cs typeface="+mn-cs"/>
              </a:rPr>
              <a:t>，</a:t>
            </a:r>
            <a:r>
              <a:rPr kumimoji="0" lang="zh-CN" altLang="zh-CN" sz="2800" b="1" i="0" u="none" strike="noStrike" kern="0" cap="none" spc="0" normalizeH="0" baseline="0" noProof="0">
                <a:ln>
                  <a:noFill/>
                </a:ln>
                <a:solidFill>
                  <a:schemeClr val="tx2"/>
                </a:solidFill>
                <a:effectLst/>
                <a:uLnTx/>
                <a:uFillTx/>
                <a:latin typeface="+mn-lt"/>
                <a:ea typeface="+mn-ea"/>
                <a:cs typeface="+mn-cs"/>
              </a:rPr>
              <a:t>每个元素由其所在的行列唯一确定。</a:t>
            </a:r>
            <a:r>
              <a:rPr kumimoji="0" lang="zh-CN" altLang="en-US" sz="28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定义格式为：</a:t>
            </a:r>
            <a:endParaRPr kumimoji="0" lang="zh-CN" altLang="en-US" sz="28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元素类型</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 &lt;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二维数组变量</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行数</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列数</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20000"/>
              </a:lnSpc>
              <a:spcBef>
                <a:spcPct val="20000"/>
              </a:spcBef>
              <a:spcAft>
                <a:spcPct val="2000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例：</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int a[10][5];</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typedef &lt;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元素类型</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 &lt;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二维数组类型名</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行数</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&gt;][&lt;</a:t>
            </a:r>
            <a:r>
              <a:rPr kumimoji="0" lang="zh-CN" altLang="en-US"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列数</a:t>
            </a:r>
            <a:r>
              <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a:ln>
                <a:noFill/>
              </a:ln>
              <a:solidFill>
                <a:srgbClr val="0070C0"/>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例：</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typedef int A[10][5]; </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A a;</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例：</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typedef int B[5]; </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B a[10];  /a</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是二维数组</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57150" marR="0" lvl="0" indent="0" algn="ctr"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行数</a:t>
            </a:r>
            <a:r>
              <a:rPr kumimoji="0" lang="en-US" altLang="zh-CN"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&gt;</a:t>
            </a:r>
            <a:r>
              <a:rPr kumimoji="0" lang="zh-CN" altLang="en-US"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和</a:t>
            </a:r>
            <a:r>
              <a:rPr kumimoji="0" lang="en-US" altLang="zh-CN"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列数</a:t>
            </a:r>
            <a:r>
              <a:rPr kumimoji="0" lang="en-US" altLang="zh-CN"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rPr>
              <a:t>&gt;</a:t>
            </a:r>
            <a:r>
              <a:rPr kumimoji="0" lang="zh-CN" altLang="en-US"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sym typeface="Arial" panose="020B0604020202020204" pitchFamily="34" charset="0"/>
              </a:rPr>
              <a:t>为整型常量表达式</a:t>
            </a:r>
            <a:endParaRPr kumimoji="0" lang="zh-CN" altLang="en-US" sz="2400" b="1" i="0" u="none" strike="noStrike" kern="0" cap="none" spc="0" normalizeH="0" baseline="0" noProof="0">
              <a:ln>
                <a:noFill/>
              </a:ln>
              <a:solidFill>
                <a:srgbClr val="00B050"/>
              </a:solidFill>
              <a:effectLst/>
              <a:uLnTx/>
              <a:uFillTx/>
              <a:latin typeface="+mn-lt"/>
              <a:ea typeface="+mn-ea"/>
              <a:cs typeface="Times New Roman" panose="02020603050405020304" pitchFamily="18" charset="0"/>
              <a:sym typeface="Arial" panose="020B0604020202020204" pitchFamily="34" charset="0"/>
            </a:endParaRPr>
          </a:p>
          <a:p>
            <a:pPr marL="341630" marR="0" lvl="0" indent="-34163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zh-CN" sz="2800" b="1" i="0" u="none" strike="noStrike" kern="0" cap="none" spc="0" normalizeH="0" baseline="0" noProof="0">
              <a:ln>
                <a:noFill/>
              </a:ln>
              <a:solidFill>
                <a:schemeClr val="tx2"/>
              </a:solidFill>
              <a:effectLst/>
              <a:uLnTx/>
              <a:uFillTx/>
              <a:latin typeface="+mn-lt"/>
              <a:ea typeface="+mn-ea"/>
              <a:cs typeface="+mn-cs"/>
            </a:endParaRPr>
          </a:p>
        </p:txBody>
      </p:sp>
      <p:sp>
        <p:nvSpPr>
          <p:cNvPr id="4" name="Rectangle 2"/>
          <p:cNvSpPr txBox="1">
            <a:spLocks noChangeArrowheads="1"/>
          </p:cNvSpPr>
          <p:nvPr/>
        </p:nvSpPr>
        <p:spPr bwMode="auto">
          <a:xfrm>
            <a:off x="1524000" y="142875"/>
            <a:ext cx="393155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524000" y="6248400"/>
            <a:ext cx="1328424"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44450" y="1125220"/>
            <a:ext cx="9099550" cy="38665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p:cNvSpPr>
          <p:nvPr>
            <p:ph type="body"/>
          </p:nvPr>
        </p:nvSpPr>
        <p:spPr>
          <a:xfrm>
            <a:off x="539552" y="1412240"/>
            <a:ext cx="8064896" cy="4227513"/>
          </a:xfrm>
        </p:spPr>
        <p:txBody>
          <a:bodyPr vert="horz" wrap="square" lIns="91440" tIns="45720" rIns="91440" bIns="45720" anchor="t" anchorCtr="0"/>
          <a:lstStyle/>
          <a:p>
            <a:pPr eaLnBrk="1" hangingPunct="1"/>
            <a:r>
              <a:rPr lang="zh-CN" altLang="en-US" sz="2800" b="1" dirty="0">
                <a:cs typeface="Times New Roman" panose="02020603050405020304" pitchFamily="18" charset="0"/>
                <a:sym typeface="Arial" panose="020B0604020202020204" pitchFamily="34" charset="0"/>
              </a:rPr>
              <a:t>初始化：</a:t>
            </a:r>
            <a:endParaRPr lang="zh-CN" altLang="en-US" sz="2800" b="1" dirty="0">
              <a:cs typeface="Times New Roman" panose="02020603050405020304" pitchFamily="18" charset="0"/>
              <a:sym typeface="Arial" panose="020B0604020202020204" pitchFamily="34"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sym typeface="Arial" panose="020B0604020202020204" pitchFamily="34" charset="0"/>
              </a:rPr>
              <a:t>全部元素初始化，可采用如下形式</a:t>
            </a:r>
            <a:endParaRPr lang="zh-CN" altLang="en-US" sz="2400" b="1" dirty="0">
              <a:solidFill>
                <a:srgbClr val="0070C0"/>
              </a:solidFill>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zh-CN" altLang="en-US" sz="2400" b="1" dirty="0">
                <a:ea typeface="宋体" panose="02010600030101010101" pitchFamily="2" charset="-122"/>
              </a:rPr>
              <a:t> </a:t>
            </a:r>
            <a:r>
              <a:rPr lang="zh-CN" altLang="en-US" sz="2400" b="1" dirty="0">
                <a:cs typeface="Times New Roman" panose="02020603050405020304" pitchFamily="18" charset="0"/>
                <a:sym typeface="Arial" panose="020B0604020202020204" pitchFamily="34" charset="0"/>
              </a:rPr>
              <a:t> </a:t>
            </a:r>
            <a:r>
              <a:rPr lang="zh-CN" altLang="en-US" sz="2000" b="1" dirty="0">
                <a:cs typeface="Times New Roman" panose="02020603050405020304" pitchFamily="18" charset="0"/>
                <a:sym typeface="Arial" panose="020B0604020202020204" pitchFamily="34" charset="0"/>
              </a:rPr>
              <a:t>例如：int a[</a:t>
            </a:r>
            <a:r>
              <a:rPr lang="en-US" altLang="zh-CN" sz="2000" b="1" dirty="0">
                <a:cs typeface="Times New Roman" panose="02020603050405020304" pitchFamily="18" charset="0"/>
                <a:sym typeface="Arial" panose="020B0604020202020204" pitchFamily="34" charset="0"/>
              </a:rPr>
              <a:t>2</a:t>
            </a:r>
            <a:r>
              <a:rPr lang="zh-CN" altLang="en-US" sz="2000" b="1" dirty="0">
                <a:cs typeface="Times New Roman" panose="02020603050405020304" pitchFamily="18" charset="0"/>
                <a:sym typeface="Arial" panose="020B0604020202020204" pitchFamily="34" charset="0"/>
              </a:rPr>
              <a:t>]</a:t>
            </a:r>
            <a:r>
              <a:rPr lang="en-US" altLang="zh-CN" sz="2000" b="1" dirty="0">
                <a:cs typeface="Times New Roman" panose="02020603050405020304" pitchFamily="18" charset="0"/>
                <a:sym typeface="Arial" panose="020B0604020202020204" pitchFamily="34" charset="0"/>
              </a:rPr>
              <a:t>[3] = {{1, 2, 3}, {4, 5, 6}}</a:t>
            </a:r>
            <a:r>
              <a:rPr lang="zh-CN" altLang="en-US" sz="2000" b="1" dirty="0">
                <a:cs typeface="Times New Roman" panose="02020603050405020304" pitchFamily="18" charset="0"/>
                <a:sym typeface="Arial" panose="020B0604020202020204" pitchFamily="34" charset="0"/>
              </a:rPr>
              <a:t>;</a:t>
            </a:r>
            <a:endParaRPr lang="en-US" altLang="zh-CN" sz="2000" b="1" dirty="0">
              <a:cs typeface="Times New Roman" panose="02020603050405020304" pitchFamily="18" charset="0"/>
              <a:sym typeface="Arial" panose="020B0604020202020204" pitchFamily="34" charset="0"/>
            </a:endParaRPr>
          </a:p>
          <a:p>
            <a:pPr lvl="1" eaLnBrk="1" hangingPunct="1">
              <a:buNone/>
            </a:pPr>
            <a:r>
              <a:rPr lang="zh-CN" altLang="en-US" sz="2000" b="1" dirty="0">
                <a:cs typeface="Times New Roman" panose="02020603050405020304" pitchFamily="18" charset="0"/>
                <a:sym typeface="Arial" panose="020B0604020202020204" pitchFamily="34" charset="0"/>
              </a:rPr>
              <a:t>               int a[</a:t>
            </a:r>
            <a:r>
              <a:rPr lang="en-US" altLang="zh-CN" sz="2000" b="1" dirty="0">
                <a:cs typeface="Times New Roman" panose="02020603050405020304" pitchFamily="18" charset="0"/>
                <a:sym typeface="Arial" panose="020B0604020202020204" pitchFamily="34" charset="0"/>
              </a:rPr>
              <a:t>2</a:t>
            </a:r>
            <a:r>
              <a:rPr lang="zh-CN" altLang="en-US" sz="2000" b="1" dirty="0">
                <a:cs typeface="Times New Roman" panose="02020603050405020304" pitchFamily="18" charset="0"/>
                <a:sym typeface="Arial" panose="020B0604020202020204" pitchFamily="34" charset="0"/>
              </a:rPr>
              <a:t>]</a:t>
            </a:r>
            <a:r>
              <a:rPr lang="en-US" altLang="zh-CN" sz="2000" b="1" dirty="0">
                <a:cs typeface="Times New Roman" panose="02020603050405020304" pitchFamily="18" charset="0"/>
                <a:sym typeface="Arial" panose="020B0604020202020204" pitchFamily="34" charset="0"/>
              </a:rPr>
              <a:t>[3] = {1, 2, 3, 4, 5, 6}</a:t>
            </a:r>
            <a:r>
              <a:rPr lang="zh-CN" altLang="en-US" sz="2000" b="1" dirty="0">
                <a:cs typeface="Times New Roman" panose="02020603050405020304" pitchFamily="18" charset="0"/>
                <a:sym typeface="Arial" panose="020B0604020202020204" pitchFamily="34" charset="0"/>
              </a:rPr>
              <a:t>;</a:t>
            </a:r>
            <a:endParaRPr lang="zh-CN" altLang="en-US" sz="2000" b="1" dirty="0">
              <a:cs typeface="Times New Roman" panose="02020603050405020304" pitchFamily="18" charset="0"/>
              <a:sym typeface="Arial" panose="020B0604020202020204" pitchFamily="34"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sym typeface="Arial" panose="020B0604020202020204" pitchFamily="34" charset="0"/>
              </a:rPr>
              <a:t>部分元素初始化</a:t>
            </a:r>
            <a:endParaRPr lang="zh-CN" altLang="en-US" sz="2400" b="1" dirty="0">
              <a:solidFill>
                <a:srgbClr val="0070C0"/>
              </a:solidFill>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zh-CN" altLang="en-US" sz="2000" b="1" dirty="0">
                <a:cs typeface="Times New Roman" panose="02020603050405020304" pitchFamily="18" charset="0"/>
                <a:sym typeface="Arial" panose="020B0604020202020204" pitchFamily="34" charset="0"/>
              </a:rPr>
              <a:t>int </a:t>
            </a:r>
            <a:r>
              <a:rPr lang="en-US" altLang="zh-CN" sz="2000" b="1" dirty="0">
                <a:cs typeface="Times New Roman" panose="02020603050405020304" pitchFamily="18" charset="0"/>
                <a:sym typeface="Arial" panose="020B0604020202020204" pitchFamily="34" charset="0"/>
              </a:rPr>
              <a:t>b</a:t>
            </a:r>
            <a:r>
              <a:rPr lang="zh-CN" altLang="en-US" sz="2000" b="1" dirty="0">
                <a:cs typeface="Times New Roman" panose="02020603050405020304" pitchFamily="18" charset="0"/>
                <a:sym typeface="Arial" panose="020B0604020202020204" pitchFamily="34" charset="0"/>
              </a:rPr>
              <a:t>[</a:t>
            </a:r>
            <a:r>
              <a:rPr lang="en-US" altLang="zh-CN" sz="2000" b="1" dirty="0">
                <a:cs typeface="Times New Roman" panose="02020603050405020304" pitchFamily="18" charset="0"/>
                <a:sym typeface="Arial" panose="020B0604020202020204" pitchFamily="34" charset="0"/>
              </a:rPr>
              <a:t>2</a:t>
            </a:r>
            <a:r>
              <a:rPr lang="zh-CN" altLang="en-US" sz="2000" b="1" dirty="0">
                <a:cs typeface="Times New Roman" panose="02020603050405020304" pitchFamily="18" charset="0"/>
                <a:sym typeface="Arial" panose="020B0604020202020204" pitchFamily="34" charset="0"/>
              </a:rPr>
              <a:t>]</a:t>
            </a:r>
            <a:r>
              <a:rPr lang="en-US" altLang="zh-CN" sz="2000" b="1" dirty="0">
                <a:cs typeface="Times New Roman" panose="02020603050405020304" pitchFamily="18" charset="0"/>
                <a:sym typeface="Arial" panose="020B0604020202020204" pitchFamily="34" charset="0"/>
              </a:rPr>
              <a:t>[3] = {{1, 2}, {3, 4}}</a:t>
            </a:r>
            <a:r>
              <a:rPr lang="zh-CN" altLang="en-US" sz="2000" b="1" dirty="0">
                <a:cs typeface="Times New Roman" panose="02020603050405020304" pitchFamily="18" charset="0"/>
                <a:sym typeface="Arial" panose="020B0604020202020204" pitchFamily="34" charset="0"/>
              </a:rPr>
              <a:t>;  </a:t>
            </a:r>
            <a:r>
              <a:rPr lang="zh-CN" altLang="en-US" sz="2000" b="1" dirty="0"/>
              <a:t>//b[</a:t>
            </a:r>
            <a:r>
              <a:rPr lang="en-US" altLang="zh-CN" sz="2000" b="1" dirty="0"/>
              <a:t>0</a:t>
            </a:r>
            <a:r>
              <a:rPr lang="zh-CN" altLang="en-US" sz="2000" b="1" dirty="0"/>
              <a:t>]</a:t>
            </a:r>
            <a:r>
              <a:rPr lang="en-US" altLang="zh-CN" sz="2000" b="1" dirty="0"/>
              <a:t>[2]</a:t>
            </a:r>
            <a:r>
              <a:rPr lang="zh-CN" altLang="en-US" sz="2000" b="1" dirty="0"/>
              <a:t>和b</a:t>
            </a:r>
            <a:r>
              <a:rPr lang="en-US" altLang="zh-CN" sz="2000" b="1" dirty="0"/>
              <a:t>[1][2]</a:t>
            </a:r>
            <a:r>
              <a:rPr lang="zh-CN" altLang="en-US" sz="2000" b="1" dirty="0"/>
              <a:t>初始化为0</a:t>
            </a:r>
            <a:endParaRPr lang="en-US" altLang="zh-CN" sz="2000" b="1" dirty="0"/>
          </a:p>
          <a:p>
            <a:pPr lvl="1" eaLnBrk="1" hangingPunct="1">
              <a:buNone/>
            </a:pPr>
            <a:r>
              <a:rPr lang="zh-CN" altLang="en-US" sz="2000" b="1" dirty="0">
                <a:cs typeface="Times New Roman" panose="02020603050405020304" pitchFamily="18" charset="0"/>
                <a:sym typeface="Arial" panose="020B0604020202020204" pitchFamily="34" charset="0"/>
              </a:rPr>
              <a:t>               int </a:t>
            </a:r>
            <a:r>
              <a:rPr lang="en-US" altLang="zh-CN" sz="2000" b="1" dirty="0">
                <a:cs typeface="Times New Roman" panose="02020603050405020304" pitchFamily="18" charset="0"/>
                <a:sym typeface="Arial" panose="020B0604020202020204" pitchFamily="34" charset="0"/>
              </a:rPr>
              <a:t>b</a:t>
            </a:r>
            <a:r>
              <a:rPr lang="zh-CN" altLang="en-US" sz="2000" b="1" dirty="0">
                <a:cs typeface="Times New Roman" panose="02020603050405020304" pitchFamily="18" charset="0"/>
                <a:sym typeface="Arial" panose="020B0604020202020204" pitchFamily="34" charset="0"/>
              </a:rPr>
              <a:t>[</a:t>
            </a:r>
            <a:r>
              <a:rPr lang="en-US" altLang="zh-CN" sz="2000" b="1" dirty="0">
                <a:cs typeface="Times New Roman" panose="02020603050405020304" pitchFamily="18" charset="0"/>
                <a:sym typeface="Arial" panose="020B0604020202020204" pitchFamily="34" charset="0"/>
              </a:rPr>
              <a:t>2</a:t>
            </a:r>
            <a:r>
              <a:rPr lang="zh-CN" altLang="en-US" sz="2000" b="1" dirty="0">
                <a:cs typeface="Times New Roman" panose="02020603050405020304" pitchFamily="18" charset="0"/>
                <a:sym typeface="Arial" panose="020B0604020202020204" pitchFamily="34" charset="0"/>
              </a:rPr>
              <a:t>]</a:t>
            </a:r>
            <a:r>
              <a:rPr lang="en-US" altLang="zh-CN" sz="2000" b="1" dirty="0">
                <a:cs typeface="Times New Roman" panose="02020603050405020304" pitchFamily="18" charset="0"/>
                <a:sym typeface="Arial" panose="020B0604020202020204" pitchFamily="34" charset="0"/>
              </a:rPr>
              <a:t>[3] = {1, 2, 3, 4}</a:t>
            </a:r>
            <a:r>
              <a:rPr lang="zh-CN" altLang="en-US" sz="2000" b="1" dirty="0">
                <a:cs typeface="Times New Roman" panose="02020603050405020304" pitchFamily="18" charset="0"/>
                <a:sym typeface="Arial" panose="020B0604020202020204" pitchFamily="34" charset="0"/>
              </a:rPr>
              <a:t>;      </a:t>
            </a:r>
            <a:r>
              <a:rPr lang="zh-CN" altLang="en-US" sz="2000" b="1" dirty="0"/>
              <a:t>//b[</a:t>
            </a:r>
            <a:r>
              <a:rPr lang="en-US" altLang="zh-CN" sz="2000" b="1" dirty="0"/>
              <a:t>1</a:t>
            </a:r>
            <a:r>
              <a:rPr lang="zh-CN" altLang="en-US" sz="2000" b="1" dirty="0"/>
              <a:t>]</a:t>
            </a:r>
            <a:r>
              <a:rPr lang="en-US" altLang="zh-CN" sz="2000" b="1" dirty="0"/>
              <a:t>[1]</a:t>
            </a:r>
            <a:r>
              <a:rPr lang="zh-CN" altLang="en-US" sz="2000" b="1" dirty="0"/>
              <a:t>和b</a:t>
            </a:r>
            <a:r>
              <a:rPr lang="en-US" altLang="zh-CN" sz="2000" b="1" dirty="0"/>
              <a:t>[1][2]</a:t>
            </a:r>
            <a:r>
              <a:rPr lang="zh-CN" altLang="en-US" sz="2000" b="1" dirty="0"/>
              <a:t>初始化为0</a:t>
            </a:r>
            <a:endParaRPr lang="zh-CN" altLang="en-US" sz="20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sym typeface="Arial" panose="020B0604020202020204" pitchFamily="34" charset="0"/>
              </a:rPr>
              <a:t>如果每个元素都进行了初始化</a:t>
            </a:r>
            <a:r>
              <a:rPr lang="zh-CN" altLang="en-US" sz="2400" b="1" dirty="0">
                <a:cs typeface="Times New Roman" panose="02020603050405020304" pitchFamily="18" charset="0"/>
                <a:sym typeface="Arial" panose="020B0604020202020204" pitchFamily="34" charset="0"/>
              </a:rPr>
              <a:t>，则行数可以省略、并由初始值的个数来决定</a:t>
            </a:r>
            <a:endParaRPr lang="en-US" altLang="zh-CN" sz="2400" b="1" dirty="0">
              <a:cs typeface="Times New Roman" panose="02020603050405020304" pitchFamily="18" charset="0"/>
              <a:sym typeface="Arial" panose="020B0604020202020204" pitchFamily="34" charset="0"/>
            </a:endParaRPr>
          </a:p>
          <a:p>
            <a:pPr lvl="1" eaLnBrk="1" hangingPunct="1">
              <a:buNone/>
            </a:pPr>
            <a:r>
              <a:rPr lang="zh-CN" altLang="en-US" sz="2000" b="1" dirty="0">
                <a:solidFill>
                  <a:srgbClr val="000000"/>
                </a:solidFill>
                <a:cs typeface="Times New Roman" panose="02020603050405020304" pitchFamily="18" charset="0"/>
              </a:rPr>
              <a:t>    例如：</a:t>
            </a:r>
            <a:r>
              <a:rPr lang="zh-CN" altLang="en-US" sz="2000" b="1" dirty="0">
                <a:solidFill>
                  <a:srgbClr val="000000"/>
                </a:solidFill>
                <a:cs typeface="Times New Roman" panose="02020603050405020304" pitchFamily="18" charset="0"/>
                <a:sym typeface="Arial" panose="020B0604020202020204" pitchFamily="34" charset="0"/>
              </a:rPr>
              <a:t> int </a:t>
            </a:r>
            <a:r>
              <a:rPr lang="en-US" altLang="zh-CN" sz="2000" b="1" dirty="0">
                <a:solidFill>
                  <a:srgbClr val="000000"/>
                </a:solidFill>
                <a:cs typeface="Times New Roman" panose="02020603050405020304" pitchFamily="18" charset="0"/>
                <a:sym typeface="Arial" panose="020B0604020202020204" pitchFamily="34" charset="0"/>
              </a:rPr>
              <a:t>c</a:t>
            </a:r>
            <a:r>
              <a:rPr lang="zh-CN" altLang="en-US" sz="2000" b="1" dirty="0">
                <a:solidFill>
                  <a:srgbClr val="000000"/>
                </a:solidFill>
                <a:cs typeface="Times New Roman" panose="02020603050405020304" pitchFamily="18" charset="0"/>
                <a:sym typeface="Arial" panose="020B0604020202020204" pitchFamily="34" charset="0"/>
              </a:rPr>
              <a:t>[]</a:t>
            </a:r>
            <a:r>
              <a:rPr lang="en-US" altLang="zh-CN" sz="2000" b="1" dirty="0">
                <a:solidFill>
                  <a:srgbClr val="000000"/>
                </a:solidFill>
                <a:cs typeface="Times New Roman" panose="02020603050405020304" pitchFamily="18" charset="0"/>
                <a:sym typeface="Arial" panose="020B0604020202020204" pitchFamily="34" charset="0"/>
              </a:rPr>
              <a:t>[3] = {{1, 2, 3}, {4, 5, 6}, {7, 8, 3}}</a:t>
            </a:r>
            <a:r>
              <a:rPr lang="zh-CN" altLang="en-US" sz="2000" b="1" dirty="0">
                <a:solidFill>
                  <a:srgbClr val="000000"/>
                </a:solidFill>
                <a:cs typeface="Times New Roman" panose="02020603050405020304" pitchFamily="18" charset="0"/>
                <a:sym typeface="Arial" panose="020B0604020202020204" pitchFamily="34" charset="0"/>
              </a:rPr>
              <a:t>;  </a:t>
            </a:r>
            <a:r>
              <a:rPr lang="zh-CN" altLang="en-US" sz="2000" b="1" dirty="0"/>
              <a:t>//c有</a:t>
            </a:r>
            <a:r>
              <a:rPr lang="en-US" altLang="zh-CN" sz="2000" b="1" dirty="0"/>
              <a:t>3</a:t>
            </a:r>
            <a:r>
              <a:rPr lang="zh-CN" altLang="en-US" sz="2000" b="1" dirty="0"/>
              <a:t>行</a:t>
            </a:r>
            <a:endParaRPr lang="zh-CN" altLang="en-US" b="1" dirty="0"/>
          </a:p>
        </p:txBody>
      </p:sp>
      <p:sp>
        <p:nvSpPr>
          <p:cNvPr id="4" name="Rectangle 2"/>
          <p:cNvSpPr txBox="1">
            <a:spLocks noChangeArrowheads="1"/>
          </p:cNvSpPr>
          <p:nvPr/>
        </p:nvSpPr>
        <p:spPr bwMode="auto">
          <a:xfrm>
            <a:off x="1523999" y="142875"/>
            <a:ext cx="7238941"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524000" y="6248400"/>
            <a:ext cx="133763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891858" y="1916430"/>
            <a:ext cx="7359650" cy="3887788"/>
          </a:xfrm>
        </p:spPr>
        <p:txBody>
          <a:bodyPr vert="horz" wrap="square" lIns="91440" tIns="45720" rIns="91440" bIns="45720" numCol="1" anchor="t" anchorCtr="0" compatLnSpc="1"/>
          <a:lstStyle/>
          <a:p>
            <a:pPr marL="341630" marR="0" lvl="0" indent="-34163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a:ln>
                  <a:noFill/>
                </a:ln>
                <a:solidFill>
                  <a:schemeClr val="tx2"/>
                </a:solidFill>
                <a:effectLst/>
                <a:uLnTx/>
                <a:uFillTx/>
                <a:latin typeface="+mn-lt"/>
                <a:ea typeface="+mn-ea"/>
                <a:cs typeface="+mn-cs"/>
              </a:rPr>
              <a:t>访问二维数组元素：</a:t>
            </a:r>
            <a:endParaRPr kumimoji="0" lang="zh-CN" altLang="en-US" sz="28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a:ln>
                  <a:noFill/>
                </a:ln>
                <a:solidFill>
                  <a:srgbClr val="0070C0"/>
                </a:solidFill>
                <a:effectLst/>
                <a:uLnTx/>
                <a:uFillTx/>
                <a:latin typeface="+mn-lt"/>
                <a:ea typeface="+mn-ea"/>
              </a:rPr>
              <a:t>&lt;</a:t>
            </a:r>
            <a:r>
              <a:rPr kumimoji="0" lang="zh-CN" altLang="en-US" sz="2400" b="1" i="0" u="none" strike="noStrike" kern="0" cap="none" spc="0" normalizeH="0" baseline="0" noProof="0">
                <a:ln>
                  <a:noFill/>
                </a:ln>
                <a:solidFill>
                  <a:srgbClr val="0070C0"/>
                </a:solidFill>
                <a:effectLst/>
                <a:uLnTx/>
                <a:uFillTx/>
                <a:latin typeface="+mn-lt"/>
                <a:ea typeface="+mn-ea"/>
              </a:rPr>
              <a:t>二维数组变量名</a:t>
            </a:r>
            <a:r>
              <a:rPr kumimoji="0" lang="en-US" altLang="zh-CN" sz="2400" b="1" i="0" u="none" strike="noStrike" kern="0" cap="none" spc="0" normalizeH="0" baseline="0" noProof="0">
                <a:ln>
                  <a:noFill/>
                </a:ln>
                <a:solidFill>
                  <a:srgbClr val="0070C0"/>
                </a:solidFill>
                <a:effectLst/>
                <a:uLnTx/>
                <a:uFillTx/>
                <a:latin typeface="+mn-lt"/>
                <a:ea typeface="+mn-ea"/>
              </a:rPr>
              <a:t>&gt;[&lt;</a:t>
            </a:r>
            <a:r>
              <a:rPr kumimoji="0" lang="zh-CN" altLang="en-US" sz="2400" b="1" i="0" u="none" strike="noStrike" kern="0" cap="none" spc="0" normalizeH="0" baseline="0" noProof="0">
                <a:ln>
                  <a:noFill/>
                </a:ln>
                <a:solidFill>
                  <a:srgbClr val="0070C0"/>
                </a:solidFill>
                <a:effectLst/>
                <a:uLnTx/>
                <a:uFillTx/>
                <a:latin typeface="+mn-lt"/>
                <a:ea typeface="+mn-ea"/>
              </a:rPr>
              <a:t>下标</a:t>
            </a:r>
            <a:r>
              <a:rPr kumimoji="0" lang="en-US" altLang="zh-CN" sz="2400" b="1" i="0" u="none" strike="noStrike" kern="0" cap="none" spc="0" normalizeH="0" baseline="0" noProof="0">
                <a:ln>
                  <a:noFill/>
                </a:ln>
                <a:solidFill>
                  <a:srgbClr val="0070C0"/>
                </a:solidFill>
                <a:effectLst/>
                <a:uLnTx/>
                <a:uFillTx/>
                <a:latin typeface="+mn-lt"/>
                <a:ea typeface="+mn-ea"/>
              </a:rPr>
              <a:t>1&gt;][&lt;</a:t>
            </a:r>
            <a:r>
              <a:rPr kumimoji="0" lang="zh-CN" altLang="en-US" sz="2400" b="1" i="0" u="none" strike="noStrike" kern="0" cap="none" spc="0" normalizeH="0" baseline="0" noProof="0">
                <a:ln>
                  <a:noFill/>
                </a:ln>
                <a:solidFill>
                  <a:srgbClr val="0070C0"/>
                </a:solidFill>
                <a:effectLst/>
                <a:uLnTx/>
                <a:uFillTx/>
                <a:latin typeface="+mn-lt"/>
                <a:ea typeface="+mn-ea"/>
              </a:rPr>
              <a:t>下标</a:t>
            </a:r>
            <a:r>
              <a:rPr kumimoji="0" lang="en-US" altLang="zh-CN" sz="2400" b="1" i="0" u="none" strike="noStrike" kern="0" cap="none" spc="0" normalizeH="0" baseline="0" noProof="0">
                <a:ln>
                  <a:noFill/>
                </a:ln>
                <a:solidFill>
                  <a:srgbClr val="0070C0"/>
                </a:solidFill>
                <a:effectLst/>
                <a:uLnTx/>
                <a:uFillTx/>
                <a:latin typeface="+mn-lt"/>
                <a:ea typeface="+mn-ea"/>
              </a:rPr>
              <a:t>2&gt;] </a:t>
            </a:r>
            <a:endParaRPr kumimoji="0" lang="en-US" altLang="zh-CN" sz="2400" b="1" i="0" u="none" strike="noStrike" kern="0" cap="none" spc="0" normalizeH="0" baseline="0" noProof="0">
              <a:ln>
                <a:noFill/>
              </a:ln>
              <a:solidFill>
                <a:srgbClr val="0070C0"/>
              </a:solidFill>
              <a:effectLst/>
              <a:uLnTx/>
              <a:uFillTx/>
              <a:latin typeface="+mn-lt"/>
              <a:ea typeface="+mn-ea"/>
            </a:endParaRPr>
          </a:p>
          <a:p>
            <a:pPr marL="741680" marR="0" lvl="1" indent="-284480" algn="l"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a:ln>
                  <a:noFill/>
                </a:ln>
                <a:solidFill>
                  <a:schemeClr val="tx2"/>
                </a:solidFill>
                <a:effectLst/>
                <a:uLnTx/>
                <a:uFillTx/>
                <a:latin typeface="+mn-lt"/>
                <a:ea typeface="+mn-ea"/>
              </a:rPr>
              <a:t>&lt;</a:t>
            </a:r>
            <a:r>
              <a:rPr kumimoji="0" lang="zh-CN" altLang="en-US" sz="2400" b="1" i="0" u="none" strike="noStrike" kern="0" cap="none" spc="0" normalizeH="0" baseline="0" noProof="0">
                <a:ln>
                  <a:noFill/>
                </a:ln>
                <a:solidFill>
                  <a:schemeClr val="tx2"/>
                </a:solidFill>
                <a:effectLst/>
                <a:uLnTx/>
                <a:uFillTx/>
                <a:latin typeface="+mn-lt"/>
                <a:ea typeface="+mn-ea"/>
              </a:rPr>
              <a:t>下标</a:t>
            </a:r>
            <a:r>
              <a:rPr kumimoji="0" lang="en-US" altLang="zh-CN" sz="2400" b="1" i="0" u="none" strike="noStrike" kern="0" cap="none" spc="0" normalizeH="0" baseline="0" noProof="0">
                <a:ln>
                  <a:noFill/>
                </a:ln>
                <a:solidFill>
                  <a:schemeClr val="tx2"/>
                </a:solidFill>
                <a:effectLst/>
                <a:uLnTx/>
                <a:uFillTx/>
                <a:latin typeface="+mn-lt"/>
                <a:ea typeface="+mn-ea"/>
              </a:rPr>
              <a:t>1&gt;</a:t>
            </a:r>
            <a:r>
              <a:rPr kumimoji="0" lang="zh-CN" altLang="en-US" sz="2400" b="1" i="0" u="none" strike="noStrike" kern="0" cap="none" spc="0" normalizeH="0" baseline="0" noProof="0">
                <a:ln>
                  <a:noFill/>
                </a:ln>
                <a:solidFill>
                  <a:schemeClr val="tx2"/>
                </a:solidFill>
                <a:effectLst/>
                <a:uLnTx/>
                <a:uFillTx/>
                <a:latin typeface="+mn-lt"/>
                <a:ea typeface="+mn-ea"/>
              </a:rPr>
              <a:t>和</a:t>
            </a:r>
            <a:r>
              <a:rPr kumimoji="0" lang="en-US" altLang="zh-CN" sz="2400" b="1" i="0" u="none" strike="noStrike" kern="0" cap="none" spc="0" normalizeH="0" baseline="0" noProof="0">
                <a:ln>
                  <a:noFill/>
                </a:ln>
                <a:solidFill>
                  <a:schemeClr val="tx2"/>
                </a:solidFill>
                <a:effectLst/>
                <a:uLnTx/>
                <a:uFillTx/>
                <a:latin typeface="+mn-lt"/>
                <a:ea typeface="+mn-ea"/>
              </a:rPr>
              <a:t>&lt;</a:t>
            </a:r>
            <a:r>
              <a:rPr kumimoji="0" lang="zh-CN" altLang="en-US" sz="2400" b="1" i="0" u="none" strike="noStrike" kern="0" cap="none" spc="0" normalizeH="0" baseline="0" noProof="0">
                <a:ln>
                  <a:noFill/>
                </a:ln>
                <a:solidFill>
                  <a:schemeClr val="tx2"/>
                </a:solidFill>
                <a:effectLst/>
                <a:uLnTx/>
                <a:uFillTx/>
                <a:latin typeface="+mn-lt"/>
                <a:ea typeface="+mn-ea"/>
              </a:rPr>
              <a:t>下标</a:t>
            </a:r>
            <a:r>
              <a:rPr kumimoji="0" lang="en-US" altLang="zh-CN" sz="2400" b="1" i="0" u="none" strike="noStrike" kern="0" cap="none" spc="0" normalizeH="0" baseline="0" noProof="0">
                <a:ln>
                  <a:noFill/>
                </a:ln>
                <a:solidFill>
                  <a:schemeClr val="tx2"/>
                </a:solidFill>
                <a:effectLst/>
                <a:uLnTx/>
                <a:uFillTx/>
                <a:latin typeface="+mn-lt"/>
                <a:ea typeface="+mn-ea"/>
              </a:rPr>
              <a:t>2&gt;</a:t>
            </a:r>
            <a:r>
              <a:rPr kumimoji="0" lang="zh-CN" altLang="en-US" sz="2400" b="1" i="0" u="none" strike="noStrike" kern="0" cap="none" spc="0" normalizeH="0" baseline="0" noProof="0">
                <a:ln>
                  <a:noFill/>
                </a:ln>
                <a:solidFill>
                  <a:schemeClr val="tx2"/>
                </a:solidFill>
                <a:effectLst/>
                <a:uLnTx/>
                <a:uFillTx/>
                <a:latin typeface="+mn-lt"/>
                <a:ea typeface="+mn-ea"/>
              </a:rPr>
              <a:t>为整型表达式，均从</a:t>
            </a:r>
            <a:r>
              <a:rPr kumimoji="0" lang="en-US" altLang="zh-CN" sz="2400" b="1" i="0" u="none" strike="noStrike" kern="0" cap="none" spc="0" normalizeH="0" baseline="0" noProof="0">
                <a:ln>
                  <a:noFill/>
                </a:ln>
                <a:solidFill>
                  <a:schemeClr val="tx2"/>
                </a:solidFill>
                <a:effectLst/>
                <a:uLnTx/>
                <a:uFillTx/>
                <a:latin typeface="+mn-lt"/>
                <a:ea typeface="+mn-ea"/>
              </a:rPr>
              <a:t>0</a:t>
            </a:r>
            <a:r>
              <a:rPr kumimoji="0" lang="zh-CN" altLang="en-US" sz="2400" b="1" i="0" u="none" strike="noStrike" kern="0" cap="none" spc="0" normalizeH="0" baseline="0" noProof="0">
                <a:ln>
                  <a:noFill/>
                </a:ln>
                <a:solidFill>
                  <a:schemeClr val="tx2"/>
                </a:solidFill>
                <a:effectLst/>
                <a:uLnTx/>
                <a:uFillTx/>
                <a:latin typeface="+mn-lt"/>
                <a:ea typeface="+mn-ea"/>
              </a:rPr>
              <a:t>开始。</a:t>
            </a:r>
            <a:endParaRPr kumimoji="0" lang="zh-CN" altLang="en-US" sz="2400" b="1" i="0" u="none" strike="noStrike" kern="0" cap="none" spc="0" normalizeH="0" baseline="0" noProof="0">
              <a:ln>
                <a:noFill/>
              </a:ln>
              <a:solidFill>
                <a:schemeClr val="tx2"/>
              </a:solidFill>
              <a:effectLst/>
              <a:uLnTx/>
              <a:uFillTx/>
              <a:latin typeface="+mn-lt"/>
              <a:ea typeface="+mn-ea"/>
            </a:endParaRPr>
          </a:p>
          <a:p>
            <a:pPr marL="741680" marR="0" lvl="1" indent="-284480" algn="l" defTabSz="914400" rtl="0" eaLnBrk="1" fontAlgn="base" latinLnBrk="0" hangingPunct="1">
              <a:lnSpc>
                <a:spcPct val="13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a:ln>
                  <a:noFill/>
                </a:ln>
                <a:solidFill>
                  <a:schemeClr val="tx2"/>
                </a:solidFill>
                <a:effectLst/>
                <a:uLnTx/>
                <a:uFillTx/>
                <a:latin typeface="+mn-lt"/>
                <a:ea typeface="+mn-ea"/>
              </a:rPr>
              <a:t>可以以行为单位访问：</a:t>
            </a:r>
            <a:endParaRPr kumimoji="0" lang="zh-CN" altLang="en-US" sz="2400" b="1" i="0" u="none" strike="noStrike" kern="0" cap="none" spc="0" normalizeH="0" baseline="0" noProof="0">
              <a:ln>
                <a:noFill/>
              </a:ln>
              <a:solidFill>
                <a:schemeClr val="tx2"/>
              </a:solidFill>
              <a:effectLst/>
              <a:uLnTx/>
              <a:uFillTx/>
              <a:latin typeface="+mn-lt"/>
              <a:ea typeface="+mn-ea"/>
            </a:endParaRPr>
          </a:p>
          <a:p>
            <a:pPr marL="741680" marR="0" lvl="1" indent="-284480" algn="l" defTabSz="914400" rtl="0" eaLnBrk="1" fontAlgn="base" latinLnBrk="0" hangingPunct="1">
              <a:lnSpc>
                <a:spcPct val="130000"/>
              </a:lnSpc>
              <a:spcBef>
                <a:spcPct val="20000"/>
              </a:spcBef>
              <a:spcAft>
                <a:spcPct val="0"/>
              </a:spcAft>
              <a:buClr>
                <a:schemeClr val="tx1"/>
              </a:buClr>
              <a:buSzPct val="70000"/>
              <a:buFont typeface="Wingdings" panose="05000000000000000000" pitchFamily="2" charset="2"/>
              <a:buChar char="Ø"/>
              <a:defRPr/>
            </a:pP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int a[10][5];</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457200" marR="0" lvl="1" indent="0" algn="l" defTabSz="914400" rtl="0" eaLnBrk="1" fontAlgn="base" latinLnBrk="0" hangingPunct="1">
              <a:lnSpc>
                <a:spcPct val="13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1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 </a:t>
            </a:r>
            <a:r>
              <a:rPr kumimoji="0" lang="en-US" altLang="zh-CN" sz="2000" b="1" i="0" u="none" strike="noStrike" kern="0" cap="none" spc="0" normalizeH="0" baseline="0" noProof="0">
                <a:ln>
                  <a:noFill/>
                </a:ln>
                <a:solidFill>
                  <a:srgbClr val="000000"/>
                </a:solidFill>
                <a:effectLst/>
                <a:uLnTx/>
                <a:uFillTx/>
                <a:latin typeface="+mn-lt"/>
                <a:ea typeface="+mn-ea"/>
                <a:cs typeface="Times New Roman" panose="02020603050405020304" pitchFamily="18" charset="0"/>
              </a:rPr>
              <a:t>a[i][j] …  //</a:t>
            </a:r>
            <a:r>
              <a:rPr kumimoji="0" lang="zh-CN" altLang="en-US" sz="2000" b="1" i="0" u="none" strike="noStrike" kern="0" cap="none" spc="0" normalizeH="0" baseline="0" noProof="0">
                <a:ln>
                  <a:noFill/>
                </a:ln>
                <a:solidFill>
                  <a:srgbClr val="000000"/>
                </a:solidFill>
                <a:effectLst/>
                <a:uLnTx/>
                <a:uFillTx/>
                <a:latin typeface="+mn-lt"/>
                <a:ea typeface="+mn-ea"/>
                <a:cs typeface="Times New Roman" panose="02020603050405020304" pitchFamily="18" charset="0"/>
              </a:rPr>
              <a:t>用</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行标、列标来访问</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1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 a[k] …  //</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从</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a[0]</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到</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a[9]</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的每行都是一维数组</a:t>
            </a:r>
            <a:endPar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15240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p:cNvSpPr>
          <p:nvPr>
            <p:ph type="body"/>
          </p:nvPr>
        </p:nvSpPr>
        <p:spPr>
          <a:xfrm>
            <a:off x="604838" y="2273920"/>
            <a:ext cx="7748587" cy="3595687"/>
          </a:xfrm>
        </p:spPr>
        <p:txBody>
          <a:bodyPr vert="horz" wrap="square" lIns="91440" tIns="45720" rIns="91440" bIns="45720" anchor="t" anchorCtr="0"/>
          <a:lstStyle/>
          <a:p>
            <a:pPr eaLnBrk="1" hangingPunct="1"/>
            <a:r>
              <a:rPr lang="zh-CN" altLang="en-US" sz="2800" b="1" dirty="0">
                <a:cs typeface="Times New Roman" panose="02020603050405020304" pitchFamily="18" charset="0"/>
              </a:rPr>
              <a:t>在</a:t>
            </a:r>
            <a:r>
              <a:rPr lang="en-US" altLang="zh-CN" sz="2800" b="1" dirty="0">
                <a:cs typeface="Times New Roman" panose="02020603050405020304" pitchFamily="18" charset="0"/>
              </a:rPr>
              <a:t>C++</a:t>
            </a:r>
            <a:r>
              <a:rPr lang="zh-CN" altLang="en-US" sz="2800" b="1" dirty="0">
                <a:cs typeface="Times New Roman" panose="02020603050405020304" pitchFamily="18" charset="0"/>
              </a:rPr>
              <a:t>中，二维数组的元素是</a:t>
            </a:r>
            <a:r>
              <a:rPr lang="zh-CN" altLang="en-US" sz="2800" b="1" dirty="0">
                <a:solidFill>
                  <a:srgbClr val="FF0000"/>
                </a:solidFill>
                <a:cs typeface="Times New Roman" panose="02020603050405020304" pitchFamily="18" charset="0"/>
              </a:rPr>
              <a:t>按照行来存储的</a:t>
            </a:r>
            <a:r>
              <a:rPr lang="zh-CN" altLang="en-US" sz="2800" b="1" dirty="0">
                <a:cs typeface="Times New Roman" panose="02020603050405020304" pitchFamily="18" charset="0"/>
              </a:rPr>
              <a:t>。先第一行、再第二行、依此类推。</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例如二维数组</a:t>
            </a:r>
            <a:r>
              <a:rPr lang="en-US" altLang="zh-CN" sz="2400" b="1" dirty="0">
                <a:cs typeface="Times New Roman" panose="02020603050405020304" pitchFamily="18" charset="0"/>
              </a:rPr>
              <a:t>int a[10][5]</a:t>
            </a:r>
            <a:r>
              <a:rPr lang="zh-CN" altLang="en-US" sz="2400" b="1" dirty="0">
                <a:cs typeface="Times New Roman" panose="02020603050405020304" pitchFamily="18" charset="0"/>
              </a:rPr>
              <a:t>的内存空间分配如下：</a:t>
            </a:r>
            <a:endParaRPr lang="zh-CN" altLang="en-US" sz="2400" b="1" dirty="0">
              <a:ea typeface="Times New Roman" panose="02020603050405020304" pitchFamily="18" charset="0"/>
            </a:endParaRPr>
          </a:p>
        </p:txBody>
      </p:sp>
      <p:grpSp>
        <p:nvGrpSpPr>
          <p:cNvPr id="41987" name="Group 4"/>
          <p:cNvGrpSpPr/>
          <p:nvPr/>
        </p:nvGrpSpPr>
        <p:grpSpPr>
          <a:xfrm>
            <a:off x="328613" y="4494832"/>
            <a:ext cx="8459787" cy="901700"/>
            <a:chOff x="0" y="0"/>
            <a:chExt cx="2736" cy="250"/>
          </a:xfrm>
        </p:grpSpPr>
        <p:sp>
          <p:nvSpPr>
            <p:cNvPr id="41990" name="Rectangle 5"/>
            <p:cNvSpPr/>
            <p:nvPr/>
          </p:nvSpPr>
          <p:spPr>
            <a:xfrm>
              <a:off x="0" y="125"/>
              <a:ext cx="2736" cy="125"/>
            </a:xfrm>
            <a:prstGeom prst="rect">
              <a:avLst/>
            </a:prstGeom>
            <a:noFill/>
            <a:ln w="9525" cap="flat" cmpd="sng">
              <a:solidFill>
                <a:schemeClr val="tx1"/>
              </a:solidFill>
              <a:prstDash val="solid"/>
              <a:miter/>
              <a:headEnd type="none" w="med" len="med"/>
              <a:tailEnd type="none" w="med" len="med"/>
            </a:ln>
          </p:spPr>
          <p:txBody>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41991" name="Line 6"/>
            <p:cNvSpPr/>
            <p:nvPr/>
          </p:nvSpPr>
          <p:spPr>
            <a:xfrm>
              <a:off x="288" y="125"/>
              <a:ext cx="0" cy="125"/>
            </a:xfrm>
            <a:prstGeom prst="line">
              <a:avLst/>
            </a:prstGeom>
            <a:ln w="9525" cap="flat" cmpd="sng">
              <a:solidFill>
                <a:schemeClr val="tx1"/>
              </a:solidFill>
              <a:prstDash val="solid"/>
              <a:headEnd type="none" w="med" len="med"/>
              <a:tailEnd type="none" w="med" len="med"/>
            </a:ln>
          </p:spPr>
        </p:sp>
        <p:sp>
          <p:nvSpPr>
            <p:cNvPr id="41992" name="Line 7"/>
            <p:cNvSpPr/>
            <p:nvPr/>
          </p:nvSpPr>
          <p:spPr>
            <a:xfrm>
              <a:off x="576" y="125"/>
              <a:ext cx="0" cy="125"/>
            </a:xfrm>
            <a:prstGeom prst="line">
              <a:avLst/>
            </a:prstGeom>
            <a:ln w="9525" cap="flat" cmpd="sng">
              <a:solidFill>
                <a:schemeClr val="tx1"/>
              </a:solidFill>
              <a:prstDash val="solid"/>
              <a:headEnd type="none" w="med" len="med"/>
              <a:tailEnd type="none" w="med" len="med"/>
            </a:ln>
          </p:spPr>
        </p:sp>
        <p:sp>
          <p:nvSpPr>
            <p:cNvPr id="41993" name="Line 8"/>
            <p:cNvSpPr/>
            <p:nvPr/>
          </p:nvSpPr>
          <p:spPr>
            <a:xfrm>
              <a:off x="1152" y="125"/>
              <a:ext cx="0" cy="125"/>
            </a:xfrm>
            <a:prstGeom prst="line">
              <a:avLst/>
            </a:prstGeom>
            <a:ln w="9525" cap="flat" cmpd="sng">
              <a:solidFill>
                <a:schemeClr val="tx1"/>
              </a:solidFill>
              <a:prstDash val="solid"/>
              <a:headEnd type="none" w="med" len="med"/>
              <a:tailEnd type="none" w="med" len="med"/>
            </a:ln>
          </p:spPr>
        </p:sp>
        <p:sp>
          <p:nvSpPr>
            <p:cNvPr id="41994" name="Line 9"/>
            <p:cNvSpPr/>
            <p:nvPr/>
          </p:nvSpPr>
          <p:spPr>
            <a:xfrm>
              <a:off x="864" y="0"/>
              <a:ext cx="0" cy="250"/>
            </a:xfrm>
            <a:prstGeom prst="line">
              <a:avLst/>
            </a:prstGeom>
            <a:ln w="9525" cap="flat" cmpd="sng">
              <a:solidFill>
                <a:schemeClr val="tx1"/>
              </a:solidFill>
              <a:prstDash val="solid"/>
              <a:headEnd type="none" w="med" len="med"/>
              <a:tailEnd type="none" w="med" len="med"/>
            </a:ln>
          </p:spPr>
        </p:sp>
        <p:sp>
          <p:nvSpPr>
            <p:cNvPr id="41995" name="Line 10"/>
            <p:cNvSpPr/>
            <p:nvPr/>
          </p:nvSpPr>
          <p:spPr>
            <a:xfrm>
              <a:off x="1368" y="125"/>
              <a:ext cx="0" cy="125"/>
            </a:xfrm>
            <a:prstGeom prst="line">
              <a:avLst/>
            </a:prstGeom>
            <a:ln w="9525" cap="flat" cmpd="sng">
              <a:solidFill>
                <a:schemeClr val="tx1"/>
              </a:solidFill>
              <a:prstDash val="solid"/>
              <a:headEnd type="none" w="med" len="med"/>
              <a:tailEnd type="none" w="med" len="med"/>
            </a:ln>
          </p:spPr>
        </p:sp>
        <p:sp>
          <p:nvSpPr>
            <p:cNvPr id="41996" name="Line 11"/>
            <p:cNvSpPr/>
            <p:nvPr/>
          </p:nvSpPr>
          <p:spPr>
            <a:xfrm>
              <a:off x="1656" y="0"/>
              <a:ext cx="0" cy="250"/>
            </a:xfrm>
            <a:prstGeom prst="line">
              <a:avLst/>
            </a:prstGeom>
            <a:ln w="9525" cap="flat" cmpd="sng">
              <a:solidFill>
                <a:schemeClr val="tx1"/>
              </a:solidFill>
              <a:prstDash val="solid"/>
              <a:headEnd type="none" w="med" len="med"/>
              <a:tailEnd type="none" w="med" len="med"/>
            </a:ln>
          </p:spPr>
        </p:sp>
        <p:sp>
          <p:nvSpPr>
            <p:cNvPr id="41997" name="Line 12"/>
            <p:cNvSpPr/>
            <p:nvPr/>
          </p:nvSpPr>
          <p:spPr>
            <a:xfrm>
              <a:off x="1944" y="0"/>
              <a:ext cx="0" cy="250"/>
            </a:xfrm>
            <a:prstGeom prst="line">
              <a:avLst/>
            </a:prstGeom>
            <a:ln w="9525" cap="flat" cmpd="sng">
              <a:solidFill>
                <a:schemeClr val="tx1"/>
              </a:solidFill>
              <a:prstDash val="solid"/>
              <a:headEnd type="none" w="med" len="med"/>
              <a:tailEnd type="none" w="med" len="med"/>
            </a:ln>
          </p:spPr>
        </p:sp>
        <p:sp>
          <p:nvSpPr>
            <p:cNvPr id="41998" name="Line 13"/>
            <p:cNvSpPr/>
            <p:nvPr/>
          </p:nvSpPr>
          <p:spPr>
            <a:xfrm>
              <a:off x="2232" y="125"/>
              <a:ext cx="0" cy="125"/>
            </a:xfrm>
            <a:prstGeom prst="line">
              <a:avLst/>
            </a:prstGeom>
            <a:ln w="9525" cap="flat" cmpd="sng">
              <a:solidFill>
                <a:schemeClr val="tx1"/>
              </a:solidFill>
              <a:prstDash val="solid"/>
              <a:headEnd type="none" w="med" len="med"/>
              <a:tailEnd type="none" w="med" len="med"/>
            </a:ln>
          </p:spPr>
        </p:sp>
        <p:sp>
          <p:nvSpPr>
            <p:cNvPr id="41999" name="Line 14"/>
            <p:cNvSpPr/>
            <p:nvPr/>
          </p:nvSpPr>
          <p:spPr>
            <a:xfrm>
              <a:off x="2448" y="125"/>
              <a:ext cx="0" cy="125"/>
            </a:xfrm>
            <a:prstGeom prst="line">
              <a:avLst/>
            </a:prstGeom>
            <a:ln w="9525" cap="flat" cmpd="sng">
              <a:solidFill>
                <a:schemeClr val="tx1"/>
              </a:solidFill>
              <a:prstDash val="solid"/>
              <a:headEnd type="none" w="med" len="med"/>
              <a:tailEnd type="none" w="med" len="med"/>
            </a:ln>
          </p:spPr>
        </p:sp>
      </p:grpSp>
      <p:sp>
        <p:nvSpPr>
          <p:cNvPr id="35855" name="Text Box 15"/>
          <p:cNvSpPr txBox="1">
            <a:spLocks noChangeArrowheads="1"/>
          </p:cNvSpPr>
          <p:nvPr/>
        </p:nvSpPr>
        <p:spPr bwMode="auto">
          <a:xfrm>
            <a:off x="-108520" y="4509120"/>
            <a:ext cx="9622827" cy="313932"/>
          </a:xfrm>
          <a:prstGeom prst="rect">
            <a:avLst/>
          </a:prstGeom>
          <a:noFill/>
          <a:ln w="9525">
            <a:noFill/>
            <a:miter lim="800000"/>
          </a:ln>
        </p:spPr>
        <p:txBody>
          <a:bodyPr wrap="square">
            <a:spAutoFit/>
          </a:bodyPr>
          <a:lstStyle/>
          <a:p>
            <a:pPr marL="179070" marR="0" lvl="1" indent="0" algn="l" defTabSz="914400" rtl="0" eaLnBrk="1" fontAlgn="base" latinLnBrk="0" hangingPunct="1">
              <a:lnSpc>
                <a:spcPct val="80000"/>
              </a:lnSpc>
              <a:spcBef>
                <a:spcPct val="20000"/>
              </a:spcBef>
              <a:spcAft>
                <a:spcPct val="0"/>
              </a:spcAft>
              <a:buClr>
                <a:schemeClr val="tx1"/>
              </a:buClr>
              <a:buSzTx/>
              <a:buFontTx/>
              <a:buNone/>
              <a:defRPr/>
            </a:pPr>
            <a:r>
              <a:rPr kumimoji="0" lang="zh-CN" altLang="en-US" sz="1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 </a:t>
            </a:r>
            <a:r>
              <a:rPr kumimoji="0" lang="en-US" sz="1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a[0][0]    ...   a[0][4]  a[1][0]  ... a[1][4]   ......  a[9][0]  ...   a[9][4]</a:t>
            </a:r>
            <a:endParaRPr kumimoji="0" lang="en-US" sz="1800" b="1" i="0" u="none" strike="noStrike" kern="1200" cap="none" spc="0" normalizeH="0" baseline="0" noProof="0" dirty="0">
              <a:ln>
                <a:noFill/>
              </a:ln>
              <a:solidFill>
                <a:schemeClr val="tx2"/>
              </a:solidFill>
              <a:effectLst/>
              <a:uLnTx/>
              <a:uFillTx/>
              <a:latin typeface="Verdana" panose="020B0604030504040204" pitchFamily="34" charset="0"/>
              <a:ea typeface="宋体" panose="02010600030101010101" pitchFamily="2" charset="-122"/>
              <a:cs typeface="+mn-cs"/>
            </a:endParaRPr>
          </a:p>
        </p:txBody>
      </p:sp>
      <p:sp>
        <p:nvSpPr>
          <p:cNvPr id="16" name="Rectangle 2"/>
          <p:cNvSpPr txBox="1">
            <a:spLocks noChangeArrowheads="1"/>
          </p:cNvSpPr>
          <p:nvPr/>
        </p:nvSpPr>
        <p:spPr bwMode="auto">
          <a:xfrm>
            <a:off x="1489075" y="135557"/>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489075" y="6241082"/>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p:cNvSpPr>
          <p:nvPr>
            <p:ph type="body"/>
          </p:nvPr>
        </p:nvSpPr>
        <p:spPr>
          <a:xfrm>
            <a:off x="323528" y="1412240"/>
            <a:ext cx="8568952" cy="4756150"/>
          </a:xfrm>
        </p:spPr>
        <p:txBody>
          <a:bodyPr vert="horz" wrap="square" lIns="91440" tIns="45720" rIns="91440" bIns="45720" anchor="t" anchorCtr="0"/>
          <a:lstStyle/>
          <a:p>
            <a:pPr eaLnBrk="1" hangingPunct="1"/>
            <a:r>
              <a:rPr lang="zh-CN" altLang="zh-CN" sz="2800" b="1" dirty="0">
                <a:cs typeface="Times New Roman" panose="02020603050405020304" pitchFamily="18" charset="0"/>
              </a:rPr>
              <a:t>向函数传递二维数组</a:t>
            </a:r>
            <a:endParaRPr lang="en-US" altLang="zh-CN" sz="2800" b="1" dirty="0">
              <a:solidFill>
                <a:srgbClr val="0000FF"/>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00FF"/>
                </a:solidFill>
                <a:cs typeface="Times New Roman" panose="02020603050405020304" pitchFamily="18" charset="0"/>
              </a:rPr>
              <a:t>形参</a:t>
            </a:r>
            <a:r>
              <a:rPr lang="zh-CN" altLang="en-US" sz="2400" b="1" dirty="0">
                <a:cs typeface="Times New Roman" panose="02020603050405020304" pitchFamily="18" charset="0"/>
              </a:rPr>
              <a:t>为</a:t>
            </a:r>
            <a:r>
              <a:rPr lang="zh-CN" altLang="en-US" sz="2400" b="1" dirty="0">
                <a:solidFill>
                  <a:srgbClr val="FF0000"/>
                </a:solidFill>
                <a:cs typeface="Times New Roman" panose="02020603050405020304" pitchFamily="18" charset="0"/>
              </a:rPr>
              <a:t>二维数组的（带有列数）定义、以及行数</a:t>
            </a:r>
            <a:endParaRPr lang="zh-CN" altLang="en-US" sz="2400" b="1" dirty="0">
              <a:cs typeface="Times New Roman" panose="02020603050405020304" pitchFamily="18" charset="0"/>
            </a:endParaRPr>
          </a:p>
          <a:p>
            <a:pPr lvl="2" eaLnBrk="1" hangingPunct="1">
              <a:buFont typeface="Wingdings" panose="05000000000000000000" pitchFamily="2" charset="2"/>
              <a:buChar char="Ø"/>
            </a:pPr>
            <a:r>
              <a:rPr lang="zh-CN" altLang="en-US" sz="2000" b="1" dirty="0">
                <a:cs typeface="Times New Roman" panose="02020603050405020304" pitchFamily="18" charset="0"/>
              </a:rPr>
              <a:t> 例如：</a:t>
            </a:r>
            <a:r>
              <a:rPr lang="en-US" altLang="zh-CN" sz="2000" b="1" dirty="0">
                <a:cs typeface="Times New Roman" panose="02020603050405020304" pitchFamily="18" charset="0"/>
              </a:rPr>
              <a:t>int sum(</a:t>
            </a:r>
            <a:r>
              <a:rPr lang="en-US" altLang="zh-CN" sz="2000" b="1" dirty="0">
                <a:solidFill>
                  <a:srgbClr val="FF0000"/>
                </a:solidFill>
                <a:cs typeface="Times New Roman" panose="02020603050405020304" pitchFamily="18" charset="0"/>
              </a:rPr>
              <a:t>int x[][5], int lin</a:t>
            </a:r>
            <a:r>
              <a:rPr lang="en-US" altLang="zh-CN" sz="2000" b="1" dirty="0">
                <a:cs typeface="Times New Roman" panose="02020603050405020304" pitchFamily="18" charset="0"/>
              </a:rPr>
              <a:t>)  //</a:t>
            </a:r>
            <a:r>
              <a:rPr lang="zh-CN" altLang="en-US" sz="2000" b="1" dirty="0">
                <a:cs typeface="Times New Roman" panose="02020603050405020304" pitchFamily="18" charset="0"/>
              </a:rPr>
              <a:t>接收</a:t>
            </a:r>
            <a:r>
              <a:rPr lang="en-US" altLang="zh-CN" sz="2000" b="1" dirty="0">
                <a:cs typeface="Times New Roman" panose="02020603050405020304" pitchFamily="18" charset="0"/>
              </a:rPr>
              <a:t>lin</a:t>
            </a:r>
            <a:r>
              <a:rPr lang="zh-CN" altLang="en-US" sz="2000" b="1" dirty="0">
                <a:cs typeface="Times New Roman" panose="02020603050405020304" pitchFamily="18" charset="0"/>
              </a:rPr>
              <a:t>行、</a:t>
            </a:r>
            <a:r>
              <a:rPr lang="en-US" altLang="zh-CN" sz="2000" b="1" dirty="0">
                <a:cs typeface="Times New Roman" panose="02020603050405020304" pitchFamily="18" charset="0"/>
              </a:rPr>
              <a:t>5</a:t>
            </a:r>
            <a:r>
              <a:rPr lang="zh-CN" altLang="en-US" sz="2000" b="1" dirty="0">
                <a:cs typeface="Times New Roman" panose="02020603050405020304" pitchFamily="18" charset="0"/>
              </a:rPr>
              <a:t>列的二维数组</a:t>
            </a:r>
            <a:endParaRPr lang="zh-CN" altLang="en-US" sz="2000" b="1" dirty="0">
              <a:cs typeface="Times New Roman" panose="02020603050405020304" pitchFamily="18" charset="0"/>
            </a:endParaRPr>
          </a:p>
          <a:p>
            <a:pPr lvl="1" eaLnBrk="1" hangingPunct="1">
              <a:buNone/>
            </a:pPr>
            <a:r>
              <a:rPr lang="zh-CN" altLang="en-US" sz="2000" b="1" dirty="0">
                <a:cs typeface="Times New Roman" panose="02020603050405020304" pitchFamily="18" charset="0"/>
              </a:rPr>
              <a:t>                      </a:t>
            </a:r>
            <a:r>
              <a:rPr lang="en-US" altLang="zh-CN" sz="2000" b="1" dirty="0">
                <a:cs typeface="Times New Roman" panose="02020603050405020304" pitchFamily="18" charset="0"/>
              </a:rPr>
              <a:t>{   int s=0;</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for (int i=0; i &lt; lin; i++) </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for (int j=0; j &lt; 5; j++)</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s += x[i][j];</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return s;  </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参数传递时传递的是</a:t>
            </a:r>
            <a:r>
              <a:rPr lang="zh-CN" altLang="en-US" sz="2400" b="1" dirty="0">
                <a:solidFill>
                  <a:srgbClr val="FF0000"/>
                </a:solidFill>
                <a:cs typeface="Times New Roman" panose="02020603050405020304" pitchFamily="18" charset="0"/>
              </a:rPr>
              <a:t>数组的首地址</a:t>
            </a:r>
            <a:r>
              <a:rPr lang="zh-CN" altLang="en-US" sz="2400" b="1" dirty="0">
                <a:cs typeface="Times New Roman" panose="02020603050405020304" pitchFamily="18" charset="0"/>
              </a:rPr>
              <a:t>。二维数组形参的</a:t>
            </a:r>
            <a:r>
              <a:rPr lang="zh-CN" altLang="en-US" sz="2400" b="1" dirty="0">
                <a:solidFill>
                  <a:srgbClr val="FF0000"/>
                </a:solidFill>
                <a:cs typeface="Times New Roman" panose="02020603050405020304" pitchFamily="18" charset="0"/>
              </a:rPr>
              <a:t>列数必须要写</a:t>
            </a:r>
            <a:r>
              <a:rPr lang="zh-CN" altLang="en-US" sz="2400" b="1" dirty="0">
                <a:cs typeface="Times New Roman" panose="02020603050405020304" pitchFamily="18" charset="0"/>
              </a:rPr>
              <a:t>，否则，无法计算</a:t>
            </a:r>
            <a:r>
              <a:rPr lang="en-US" altLang="zh-CN" sz="2400" b="1" dirty="0">
                <a:cs typeface="Times New Roman" panose="02020603050405020304" pitchFamily="18" charset="0"/>
              </a:rPr>
              <a:t>x[i][j]</a:t>
            </a:r>
            <a:r>
              <a:rPr lang="zh-CN" altLang="en-US" sz="2400" b="1" dirty="0">
                <a:cs typeface="Times New Roman" panose="02020603050405020304" pitchFamily="18" charset="0"/>
              </a:rPr>
              <a:t>的内存地址。</a:t>
            </a:r>
            <a:endParaRPr lang="zh-CN" altLang="en-US" sz="2400" b="1" dirty="0">
              <a:cs typeface="Times New Roman" panose="02020603050405020304" pitchFamily="18" charset="0"/>
            </a:endParaRPr>
          </a:p>
          <a:p>
            <a:pPr lvl="2" eaLnBrk="1" hangingPunct="1">
              <a:buFont typeface="Wingdings" panose="05000000000000000000" pitchFamily="2" charset="2"/>
              <a:buChar char="Ø"/>
            </a:pPr>
            <a:r>
              <a:rPr lang="en-US" altLang="zh-CN" sz="2000" b="1" dirty="0">
                <a:cs typeface="Times New Roman" panose="02020603050405020304" pitchFamily="18" charset="0"/>
              </a:rPr>
              <a:t> </a:t>
            </a:r>
            <a:r>
              <a:rPr lang="zh-CN" altLang="en-US" sz="2000" b="1" dirty="0">
                <a:cs typeface="Times New Roman" panose="02020603050405020304" pitchFamily="18" charset="0"/>
              </a:rPr>
              <a:t>例：</a:t>
            </a:r>
            <a:r>
              <a:rPr lang="en-US" altLang="zh-CN" sz="2000" b="1" dirty="0">
                <a:cs typeface="Times New Roman" panose="02020603050405020304" pitchFamily="18" charset="0"/>
              </a:rPr>
              <a:t>x[i][j]</a:t>
            </a:r>
            <a:r>
              <a:rPr lang="zh-CN" altLang="en-US" sz="2000" b="1" dirty="0">
                <a:cs typeface="Times New Roman" panose="02020603050405020304" pitchFamily="18" charset="0"/>
              </a:rPr>
              <a:t>的地址 </a:t>
            </a:r>
            <a:r>
              <a:rPr lang="en-US" altLang="zh-CN" sz="2000" b="1" dirty="0">
                <a:cs typeface="Times New Roman" panose="02020603050405020304" pitchFamily="18" charset="0"/>
              </a:rPr>
              <a:t>= x</a:t>
            </a:r>
            <a:r>
              <a:rPr lang="zh-CN" altLang="en-US" sz="2000" b="1" dirty="0">
                <a:cs typeface="Times New Roman" panose="02020603050405020304" pitchFamily="18" charset="0"/>
              </a:rPr>
              <a:t>的首地址 </a:t>
            </a:r>
            <a:r>
              <a:rPr lang="en-US" altLang="zh-CN" sz="2000" b="1" dirty="0">
                <a:cs typeface="Times New Roman" panose="02020603050405020304" pitchFamily="18" charset="0"/>
              </a:rPr>
              <a:t>+ i×</a:t>
            </a:r>
            <a:r>
              <a:rPr lang="zh-CN" altLang="en-US" sz="2000" b="1" dirty="0">
                <a:cs typeface="Times New Roman" panose="02020603050405020304" pitchFamily="18" charset="0"/>
              </a:rPr>
              <a:t>列数 </a:t>
            </a:r>
            <a:r>
              <a:rPr lang="en-US" altLang="zh-CN" sz="2000" b="1" dirty="0">
                <a:cs typeface="Times New Roman" panose="02020603050405020304" pitchFamily="18" charset="0"/>
              </a:rPr>
              <a:t>+ j</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320848" y="142875"/>
            <a:ext cx="7479836"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486461" y="6248400"/>
            <a:ext cx="1382144"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4572000" y="1196975"/>
            <a:ext cx="4572000" cy="645160"/>
          </a:xfrm>
          <a:prstGeom prst="rect">
            <a:avLst/>
          </a:prstGeom>
          <a:noFill/>
        </p:spPr>
        <p:txBody>
          <a:bodyPr wrap="square" rtlCol="0" anchor="t">
            <a:spAutoFit/>
          </a:bodyPr>
          <a:p>
            <a:r>
              <a:rPr lang="zh-CN" altLang="en-US"/>
              <a:t>下面的函数sum计算参数列数为5的二维数组中所有元素的和:</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body"/>
          </p:nvPr>
        </p:nvSpPr>
        <p:spPr>
          <a:xfrm>
            <a:off x="900113" y="2133600"/>
            <a:ext cx="7344295" cy="3816350"/>
          </a:xfrm>
        </p:spPr>
        <p:txBody>
          <a:bodyPr vert="horz" wrap="square" lIns="91440" tIns="45720" rIns="91440" bIns="45720" anchor="t" anchorCtr="0"/>
          <a:lstStyle/>
          <a:p>
            <a:pPr eaLnBrk="1" hangingPunct="1"/>
            <a:r>
              <a:rPr lang="zh-CN" altLang="zh-CN" sz="2800" b="1" dirty="0">
                <a:cs typeface="Times New Roman" panose="02020603050405020304" pitchFamily="18" charset="0"/>
              </a:rPr>
              <a:t>向函数传递二维数组</a:t>
            </a:r>
            <a:endParaRPr lang="en-US" altLang="zh-CN" sz="2800" b="1" dirty="0">
              <a:solidFill>
                <a:srgbClr val="0000FF"/>
              </a:solidFill>
            </a:endParaRPr>
          </a:p>
          <a:p>
            <a:pPr lvl="1" eaLnBrk="1" hangingPunct="1">
              <a:buFont typeface="Wingdings" panose="05000000000000000000" pitchFamily="2" charset="2"/>
              <a:buChar char="l"/>
            </a:pPr>
            <a:r>
              <a:rPr lang="zh-CN" altLang="en-US" sz="2400" b="1" dirty="0">
                <a:solidFill>
                  <a:srgbClr val="0000FF"/>
                </a:solidFill>
              </a:rPr>
              <a:t>实参</a:t>
            </a:r>
            <a:r>
              <a:rPr lang="zh-CN" altLang="en-US" sz="2400" b="1" dirty="0"/>
              <a:t>为二维数组变量（</a:t>
            </a:r>
            <a:r>
              <a:rPr lang="zh-CN" altLang="en-US" sz="2400" b="1" dirty="0">
                <a:solidFill>
                  <a:srgbClr val="FF0000"/>
                </a:solidFill>
              </a:rPr>
              <a:t>列数必须与形参相同</a:t>
            </a:r>
            <a:r>
              <a:rPr lang="zh-CN" altLang="en-US" sz="2400" b="1" dirty="0"/>
              <a:t>）</a:t>
            </a:r>
            <a:endParaRPr lang="zh-CN" altLang="en-US" sz="2400" b="1" dirty="0"/>
          </a:p>
          <a:p>
            <a:pPr lvl="2" eaLnBrk="1" hangingPunct="1">
              <a:buFont typeface="Wingdings" panose="05000000000000000000" pitchFamily="2" charset="2"/>
              <a:buChar char="Ø"/>
            </a:pPr>
            <a:r>
              <a:rPr lang="zh-CN" altLang="en-US" sz="2000" b="1" dirty="0">
                <a:cs typeface="Times New Roman" panose="02020603050405020304" pitchFamily="18" charset="0"/>
              </a:rPr>
              <a:t> 例如：</a:t>
            </a:r>
            <a:r>
              <a:rPr lang="en-US" altLang="zh-CN" sz="2000" b="1" dirty="0">
                <a:cs typeface="Times New Roman" panose="02020603050405020304" pitchFamily="18" charset="0"/>
              </a:rPr>
              <a:t>int a[10][</a:t>
            </a:r>
            <a:r>
              <a:rPr lang="en-US" altLang="zh-CN" sz="2000" b="1" dirty="0">
                <a:solidFill>
                  <a:srgbClr val="FF0000"/>
                </a:solidFill>
                <a:cs typeface="Times New Roman" panose="02020603050405020304" pitchFamily="18" charset="0"/>
              </a:rPr>
              <a:t>5</a:t>
            </a:r>
            <a:r>
              <a:rPr lang="en-US" altLang="zh-CN" sz="2000" b="1" dirty="0">
                <a:cs typeface="Times New Roman" panose="02020603050405020304" pitchFamily="18" charset="0"/>
              </a:rPr>
              <a:t>], b[20][</a:t>
            </a:r>
            <a:r>
              <a:rPr lang="en-US" altLang="zh-CN" sz="2000" b="1" dirty="0">
                <a:solidFill>
                  <a:srgbClr val="FF0000"/>
                </a:solidFill>
                <a:cs typeface="Times New Roman" panose="02020603050405020304" pitchFamily="18" charset="0"/>
              </a:rPr>
              <a:t>5</a:t>
            </a: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cout &lt;&lt; "a</a:t>
            </a:r>
            <a:r>
              <a:rPr lang="zh-CN" altLang="en-US" sz="2000" b="1" dirty="0">
                <a:cs typeface="Times New Roman" panose="02020603050405020304" pitchFamily="18" charset="0"/>
              </a:rPr>
              <a:t>的和为：</a:t>
            </a:r>
            <a:r>
              <a:rPr lang="en-US" altLang="zh-CN" sz="2000" b="1" dirty="0">
                <a:cs typeface="Times New Roman" panose="02020603050405020304" pitchFamily="18" charset="0"/>
              </a:rPr>
              <a:t>" &lt;&lt; sum(a,10) &lt;&lt; endl;</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cout &lt;&lt; "b</a:t>
            </a:r>
            <a:r>
              <a:rPr lang="zh-CN" altLang="en-US" sz="2000" b="1" dirty="0">
                <a:cs typeface="Times New Roman" panose="02020603050405020304" pitchFamily="18" charset="0"/>
              </a:rPr>
              <a:t>的和为：</a:t>
            </a:r>
            <a:r>
              <a:rPr lang="en-US" altLang="zh-CN" sz="2000" b="1" dirty="0">
                <a:cs typeface="Times New Roman" panose="02020603050405020304" pitchFamily="18" charset="0"/>
              </a:rPr>
              <a:t>" &lt;&lt; sum(b,20) &lt;&lt; endl;</a:t>
            </a:r>
            <a:endParaRPr lang="en-US" altLang="zh-CN" sz="2000" b="1" dirty="0">
              <a:cs typeface="Times New Roman" panose="02020603050405020304" pitchFamily="18" charset="0"/>
            </a:endParaRPr>
          </a:p>
          <a:p>
            <a:pPr lvl="2" eaLnBrk="1" hangingPunct="1">
              <a:buFont typeface="Wingdings" panose="05000000000000000000" pitchFamily="2" charset="2"/>
              <a:buChar char="Ø"/>
            </a:pPr>
            <a:r>
              <a:rPr lang="zh-CN" altLang="en-US" sz="2000" b="1" dirty="0">
                <a:cs typeface="Times New Roman" panose="02020603050405020304" pitchFamily="18" charset="0"/>
              </a:rPr>
              <a:t> 又如：</a:t>
            </a:r>
            <a:r>
              <a:rPr lang="en-US" altLang="zh-CN" sz="2000" b="1" dirty="0">
                <a:cs typeface="Times New Roman" panose="02020603050405020304" pitchFamily="18" charset="0"/>
              </a:rPr>
              <a:t>int c[40][</a:t>
            </a:r>
            <a:r>
              <a:rPr lang="en-US" altLang="zh-CN" sz="2000" b="1" dirty="0">
                <a:solidFill>
                  <a:srgbClr val="FF0000"/>
                </a:solidFill>
                <a:cs typeface="Times New Roman" panose="02020603050405020304" pitchFamily="18" charset="0"/>
              </a:rPr>
              <a:t>20</a:t>
            </a: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sum(c,40);  //Error</a:t>
            </a:r>
            <a:r>
              <a:rPr lang="zh-CN" altLang="en-US" sz="2000" b="1" dirty="0">
                <a:cs typeface="Times New Roman" panose="02020603050405020304" pitchFamily="18" charset="0"/>
              </a:rPr>
              <a:t>，列数不符</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523999" y="142875"/>
            <a:ext cx="7223253"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524000" y="6248400"/>
            <a:ext cx="1334732"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body"/>
          </p:nvPr>
        </p:nvSpPr>
        <p:spPr>
          <a:xfrm>
            <a:off x="1187450" y="1412240"/>
            <a:ext cx="7139940" cy="4451350"/>
          </a:xfrm>
        </p:spPr>
        <p:txBody>
          <a:bodyPr vert="horz" wrap="square" lIns="91440" tIns="45720" rIns="91440" bIns="45720" anchor="t" anchorCtr="0"/>
          <a:lstStyle/>
          <a:p>
            <a:pPr eaLnBrk="1" hangingPunct="1">
              <a:lnSpc>
                <a:spcPct val="90000"/>
              </a:lnSpc>
            </a:pPr>
            <a:r>
              <a:rPr lang="zh-CN" altLang="zh-CN" sz="2800" b="1" dirty="0">
                <a:latin typeface="Times New Roman" panose="02020603050405020304" pitchFamily="18" charset="0"/>
                <a:cs typeface="Times New Roman" panose="02020603050405020304" pitchFamily="18" charset="0"/>
              </a:rPr>
              <a:t>二维数组降为一维数组处理</a:t>
            </a:r>
            <a:r>
              <a:rPr lang="zh-CN" altLang="en-US" sz="2800" b="1" dirty="0">
                <a:latin typeface="Times New Roman" panose="02020603050405020304" pitchFamily="18" charset="0"/>
                <a:cs typeface="Times New Roman" panose="02020603050405020304" pitchFamily="18" charset="0"/>
              </a:rPr>
              <a:t>的例子：</a:t>
            </a:r>
            <a:r>
              <a:rPr lang="en-US" altLang="zh-CN" sz="2800" b="1" dirty="0">
                <a:latin typeface="Times New Roman" panose="02020603050405020304" pitchFamily="18" charset="0"/>
                <a:cs typeface="Times New Roman" panose="02020603050405020304" pitchFamily="18" charset="0"/>
              </a:rPr>
              <a:t>P140</a:t>
            </a:r>
            <a:r>
              <a:rPr lang="zh-CN" altLang="zh-CN"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a:p>
            <a:pPr eaLnBrk="1" hangingPunct="1">
              <a:lnSpc>
                <a:spcPct val="90000"/>
              </a:lnSpc>
              <a:buNone/>
            </a:pPr>
            <a:endParaRPr lang="en-US" altLang="zh-CN" sz="1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int sum(int x[], int num)</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int s=0;</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for (int i=0; i&lt;num; i++) s += x[i];</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return s;</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int a[10][5], b[20][5], c[40][20];</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cout &lt;&lt; sum(</a:t>
            </a:r>
            <a:r>
              <a:rPr lang="en-US" altLang="zh-CN" sz="2000" b="1" dirty="0">
                <a:solidFill>
                  <a:srgbClr val="FF0000"/>
                </a:solidFill>
                <a:cs typeface="Times New Roman" panose="02020603050405020304" pitchFamily="18" charset="0"/>
              </a:rPr>
              <a:t>a[0]</a:t>
            </a:r>
            <a:r>
              <a:rPr lang="en-US" altLang="zh-CN" sz="2000" b="1" dirty="0">
                <a:cs typeface="Times New Roman" panose="02020603050405020304" pitchFamily="18" charset="0"/>
              </a:rPr>
              <a:t>, </a:t>
            </a:r>
            <a:r>
              <a:rPr lang="en-US" altLang="zh-CN" sz="2000" b="1" dirty="0">
                <a:solidFill>
                  <a:srgbClr val="FF0000"/>
                </a:solidFill>
                <a:cs typeface="Times New Roman" panose="02020603050405020304" pitchFamily="18" charset="0"/>
              </a:rPr>
              <a:t>10*5</a:t>
            </a:r>
            <a:r>
              <a:rPr lang="en-US" altLang="zh-CN" sz="2000" b="1" dirty="0">
                <a:cs typeface="Times New Roman" panose="02020603050405020304" pitchFamily="18" charset="0"/>
              </a:rPr>
              <a:t>) &lt;&lt; endl;</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cout &lt;&lt; sum(</a:t>
            </a:r>
            <a:r>
              <a:rPr lang="en-US" altLang="zh-CN" sz="2000" b="1" dirty="0">
                <a:solidFill>
                  <a:srgbClr val="FF0000"/>
                </a:solidFill>
                <a:cs typeface="Times New Roman" panose="02020603050405020304" pitchFamily="18" charset="0"/>
              </a:rPr>
              <a:t>b[0]</a:t>
            </a:r>
            <a:r>
              <a:rPr lang="en-US" altLang="zh-CN" sz="2000" b="1" dirty="0">
                <a:cs typeface="Times New Roman" panose="02020603050405020304" pitchFamily="18" charset="0"/>
              </a:rPr>
              <a:t>, </a:t>
            </a:r>
            <a:r>
              <a:rPr lang="en-US" altLang="zh-CN" sz="2000" b="1" dirty="0">
                <a:solidFill>
                  <a:srgbClr val="FF0000"/>
                </a:solidFill>
                <a:cs typeface="Times New Roman" panose="02020603050405020304" pitchFamily="18" charset="0"/>
              </a:rPr>
              <a:t>20*5</a:t>
            </a:r>
            <a:r>
              <a:rPr lang="en-US" altLang="zh-CN" sz="2000" b="1" dirty="0">
                <a:cs typeface="Times New Roman" panose="02020603050405020304" pitchFamily="18" charset="0"/>
              </a:rPr>
              <a:t>) &lt;&lt; endl;</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cout &lt;&lt; sum(</a:t>
            </a:r>
            <a:r>
              <a:rPr lang="en-US" altLang="zh-CN" sz="2000" b="1" dirty="0">
                <a:solidFill>
                  <a:srgbClr val="FF0000"/>
                </a:solidFill>
                <a:cs typeface="Times New Roman" panose="02020603050405020304" pitchFamily="18" charset="0"/>
              </a:rPr>
              <a:t>c[0]</a:t>
            </a:r>
            <a:r>
              <a:rPr lang="en-US" altLang="zh-CN" sz="2000" b="1" dirty="0">
                <a:cs typeface="Times New Roman" panose="02020603050405020304" pitchFamily="18" charset="0"/>
              </a:rPr>
              <a:t>, </a:t>
            </a:r>
            <a:r>
              <a:rPr lang="en-US" altLang="zh-CN" sz="2000" b="1" dirty="0">
                <a:solidFill>
                  <a:srgbClr val="FF0000"/>
                </a:solidFill>
                <a:cs typeface="Times New Roman" panose="02020603050405020304" pitchFamily="18" charset="0"/>
              </a:rPr>
              <a:t>40*20</a:t>
            </a:r>
            <a:r>
              <a:rPr lang="en-US" altLang="zh-CN" sz="2000" b="1" dirty="0">
                <a:cs typeface="Times New Roman" panose="02020603050405020304" pitchFamily="18" charset="0"/>
              </a:rPr>
              <a:t>) &lt;&lt; endl;</a:t>
            </a:r>
            <a:endParaRPr lang="en-US" altLang="zh-CN" sz="2000" b="1" dirty="0">
              <a:ea typeface="Times New Roman" panose="02020603050405020304" pitchFamily="18" charset="0"/>
            </a:endParaRPr>
          </a:p>
        </p:txBody>
      </p:sp>
      <p:sp>
        <p:nvSpPr>
          <p:cNvPr id="5" name="Rectangle 2"/>
          <p:cNvSpPr txBox="1">
            <a:spLocks noChangeArrowheads="1"/>
          </p:cNvSpPr>
          <p:nvPr/>
        </p:nvSpPr>
        <p:spPr bwMode="auto">
          <a:xfrm>
            <a:off x="15240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107315" y="44450"/>
            <a:ext cx="9006205" cy="68637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lum contrast="6000"/>
          </a:blip>
          <a:srcRect l="3813" r="6200"/>
          <a:stretch>
            <a:fillRect/>
          </a:stretch>
        </p:blipFill>
        <p:spPr>
          <a:xfrm>
            <a:off x="179705" y="0"/>
            <a:ext cx="8651240" cy="68497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467360" y="1556385"/>
            <a:ext cx="8032750" cy="40909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类型定义格式</a:t>
            </a:r>
            <a:endPar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dirty="0" err="1">
                <a:ln>
                  <a:noFill/>
                </a:ln>
                <a:solidFill>
                  <a:srgbClr val="0070C0"/>
                </a:solidFill>
                <a:effectLst/>
                <a:uLnTx/>
                <a:uFillTx/>
                <a:latin typeface="Times New Roman" panose="02020603050405020304" pitchFamily="18" charset="0"/>
                <a:ea typeface="+mn-ea"/>
                <a:cs typeface="Times New Roman" panose="02020603050405020304" pitchFamily="18" charset="0"/>
              </a:rPr>
              <a:t>enum</a:t>
            </a:r>
            <a:r>
              <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  &lt;</a:t>
            </a: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枚举类型名</a:t>
            </a:r>
            <a:r>
              <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&gt; {&lt;</a:t>
            </a:r>
            <a:r>
              <a:rPr kumimoji="0" lang="zh-CN" altLang="en-US" sz="2400" b="1"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枚举值表</a:t>
            </a:r>
            <a:r>
              <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endParaRPr>
          </a:p>
          <a:p>
            <a:pPr marL="1143000" marR="0" lvl="2"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enum</a:t>
            </a: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Day{SUN, MON, TUE, WED}</a:t>
            </a:r>
            <a:endPar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143000" marR="0" lvl="2" indent="-228600" algn="l" defTabSz="914400" rtl="0" eaLnBrk="1" fontAlgn="base" latinLnBrk="0" hangingPunct="1">
              <a:lnSpc>
                <a:spcPct val="100000"/>
              </a:lnSpc>
              <a:spcBef>
                <a:spcPct val="20000"/>
              </a:spcBef>
              <a:spcAft>
                <a:spcPct val="50000"/>
              </a:spcAft>
              <a:buClr>
                <a:schemeClr val="tx1"/>
              </a:buClr>
              <a:buSzTx/>
              <a:buFont typeface="Wingdings" panose="05000000000000000000" pitchFamily="2" charset="2"/>
              <a:buChar char="Ø"/>
              <a:defRPr/>
            </a:pP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enum</a:t>
            </a: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Month{JAN, FEB, MAR}</a:t>
            </a:r>
            <a:endPar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61950" marR="0" lvl="0" indent="-3619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枚举值</a:t>
            </a:r>
            <a:endPar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677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每一个枚举值都对应一个整数</a:t>
            </a: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a:t>
            </a:r>
            <a:endPar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677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默认情况下，</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第一个值为</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0</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，第二个值为</a:t>
            </a:r>
            <a:r>
              <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，依次类推。</a:t>
            </a:r>
            <a:endPar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2677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定义时，可给枚举</a:t>
            </a:r>
            <a:r>
              <a:rPr kumimoji="0" lang="zh-CN" altLang="en-US" sz="2400" b="1" i="0" u="none" strike="noStrike" kern="0" cap="none" spc="0" normalizeH="0" baseline="0" noProof="0">
                <a:ln>
                  <a:noFill/>
                </a:ln>
                <a:solidFill>
                  <a:schemeClr val="tx2"/>
                </a:solidFill>
                <a:effectLst/>
                <a:uLnTx/>
                <a:uFillTx/>
                <a:latin typeface="Times New Roman" panose="02020603050405020304" pitchFamily="18" charset="0"/>
                <a:ea typeface="+mn-ea"/>
                <a:cs typeface="Times New Roman" panose="02020603050405020304" pitchFamily="18" charset="0"/>
              </a:rPr>
              <a:t>值指定对应的整数</a:t>
            </a: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值。例如： </a:t>
            </a:r>
            <a:endParaRPr kumimoji="0" lang="en-US" altLang="zh-CN"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1226820" marR="0" lvl="2" indent="-2286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enum</a:t>
            </a: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rPr>
              <a:t> Day {SUN=7, MON=1, TUE, WED, THU, FRI, SAT};</a:t>
            </a:r>
            <a:endPar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5.1.1 </a:t>
            </a:r>
            <a:r>
              <a:rPr kumimoji="0" lang="zh-CN" altLang="en-US" sz="4000" b="1" kern="0" cap="none" spc="0" normalizeH="0" baseline="0" noProof="0" dirty="0">
                <a:solidFill>
                  <a:schemeClr val="tx2"/>
                </a:solidFill>
                <a:latin typeface="+mj-lt"/>
                <a:ea typeface="+mj-ea"/>
                <a:cs typeface="+mj-cs"/>
              </a:rPr>
              <a:t>枚举类型的定义</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p:cNvSpPr>
          <p:nvPr>
            <p:ph type="body"/>
          </p:nvPr>
        </p:nvSpPr>
        <p:spPr>
          <a:xfrm>
            <a:off x="1187450" y="2276475"/>
            <a:ext cx="6286500" cy="2762250"/>
          </a:xfrm>
        </p:spPr>
        <p:txBody>
          <a:bodyPr vert="horz" wrap="square" lIns="91440" tIns="45720" rIns="91440" bIns="45720" anchor="t" anchorCtr="0"/>
          <a:lstStyle/>
          <a:p>
            <a:pPr eaLnBrk="1" hangingPunct="1">
              <a:lnSpc>
                <a:spcPct val="90000"/>
              </a:lnSpc>
            </a:pPr>
            <a:r>
              <a:rPr lang="zh-CN" altLang="en-US" sz="2800" b="1" dirty="0">
                <a:latin typeface="Times New Roman" panose="02020603050405020304" pitchFamily="18" charset="0"/>
                <a:cs typeface="Times New Roman" panose="02020603050405020304" pitchFamily="18" charset="0"/>
              </a:rPr>
              <a:t>高维数组定义：</a:t>
            </a:r>
            <a:r>
              <a:rPr lang="zh-CN" altLang="zh-CN"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a:p>
            <a:pPr marL="341630" lvl="1" indent="-341630" eaLnBrk="1" hangingPunct="1">
              <a:lnSpc>
                <a:spcPct val="90000"/>
              </a:lnSpc>
              <a:buNone/>
            </a:pPr>
            <a:r>
              <a:rPr lang="en-US" altLang="zh-CN" sz="2400" b="1" dirty="0">
                <a:solidFill>
                  <a:srgbClr val="FF0000"/>
                </a:solidFill>
                <a:latin typeface="Times New Roman" panose="02020603050405020304" pitchFamily="18" charset="0"/>
                <a:cs typeface="Times New Roman" panose="02020603050405020304" pitchFamily="18" charset="0"/>
              </a:rPr>
              <a:t>&lt;</a:t>
            </a:r>
            <a:r>
              <a:rPr lang="zh-CN" altLang="en-US" sz="2400" b="1" dirty="0">
                <a:solidFill>
                  <a:srgbClr val="FF0000"/>
                </a:solidFill>
                <a:latin typeface="Times New Roman" panose="02020603050405020304" pitchFamily="18" charset="0"/>
                <a:cs typeface="Times New Roman" panose="02020603050405020304" pitchFamily="18" charset="0"/>
              </a:rPr>
              <a:t>元素类型</a:t>
            </a:r>
            <a:r>
              <a:rPr lang="en-US" altLang="zh-CN" sz="2400" b="1" dirty="0">
                <a:solidFill>
                  <a:srgbClr val="FF0000"/>
                </a:solidFill>
                <a:latin typeface="Times New Roman" panose="02020603050405020304" pitchFamily="18" charset="0"/>
                <a:cs typeface="Times New Roman" panose="02020603050405020304" pitchFamily="18" charset="0"/>
              </a:rPr>
              <a:t>&gt; &lt;</a:t>
            </a:r>
            <a:r>
              <a:rPr lang="zh-CN" altLang="en-US" sz="2400" b="1" dirty="0">
                <a:solidFill>
                  <a:srgbClr val="FF0000"/>
                </a:solidFill>
                <a:latin typeface="Times New Roman" panose="02020603050405020304" pitchFamily="18" charset="0"/>
                <a:cs typeface="Times New Roman" panose="02020603050405020304" pitchFamily="18" charset="0"/>
              </a:rPr>
              <a:t>数组变量</a:t>
            </a:r>
            <a:r>
              <a:rPr lang="en-US" altLang="zh-CN" sz="2400" b="1" dirty="0">
                <a:solidFill>
                  <a:srgbClr val="FF0000"/>
                </a:solidFill>
                <a:latin typeface="Times New Roman" panose="02020603050405020304" pitchFamily="18" charset="0"/>
                <a:cs typeface="Times New Roman" panose="02020603050405020304" pitchFamily="18" charset="0"/>
              </a:rPr>
              <a:t>&gt;[&lt;</a:t>
            </a:r>
            <a:r>
              <a:rPr lang="zh-CN" altLang="en-US" sz="2400" b="1" dirty="0">
                <a:solidFill>
                  <a:srgbClr val="FF0000"/>
                </a:solidFill>
                <a:latin typeface="Times New Roman" panose="02020603050405020304" pitchFamily="18" charset="0"/>
                <a:cs typeface="Times New Roman" panose="02020603050405020304" pitchFamily="18" charset="0"/>
              </a:rPr>
              <a:t>第</a:t>
            </a:r>
            <a:r>
              <a:rPr lang="en-US" altLang="zh-CN" sz="2400" b="1" dirty="0">
                <a:solidFill>
                  <a:srgbClr val="FF0000"/>
                </a:solidFill>
                <a:latin typeface="Times New Roman" panose="02020603050405020304" pitchFamily="18" charset="0"/>
                <a:cs typeface="Times New Roman" panose="02020603050405020304" pitchFamily="18" charset="0"/>
              </a:rPr>
              <a:t>1</a:t>
            </a:r>
            <a:r>
              <a:rPr lang="zh-CN" altLang="en-US" sz="2400" b="1" dirty="0">
                <a:solidFill>
                  <a:srgbClr val="FF0000"/>
                </a:solidFill>
                <a:latin typeface="Times New Roman" panose="02020603050405020304" pitchFamily="18" charset="0"/>
                <a:cs typeface="Times New Roman" panose="02020603050405020304" pitchFamily="18" charset="0"/>
              </a:rPr>
              <a:t>维元素个数</a:t>
            </a:r>
            <a:r>
              <a:rPr lang="en-US" altLang="zh-CN" sz="2400" b="1" dirty="0">
                <a:solidFill>
                  <a:srgbClr val="FF0000"/>
                </a:solidFill>
                <a:latin typeface="Times New Roman" panose="02020603050405020304" pitchFamily="18" charset="0"/>
                <a:cs typeface="Times New Roman" panose="02020603050405020304" pitchFamily="18" charset="0"/>
              </a:rPr>
              <a:t>&gt;]</a:t>
            </a:r>
            <a:endParaRPr lang="en-US" altLang="zh-CN" sz="2400" b="1" dirty="0">
              <a:solidFill>
                <a:srgbClr val="FF0000"/>
              </a:solidFill>
              <a:latin typeface="Times New Roman" panose="02020603050405020304" pitchFamily="18" charset="0"/>
              <a:cs typeface="Times New Roman" panose="02020603050405020304" pitchFamily="18" charset="0"/>
            </a:endParaRPr>
          </a:p>
          <a:p>
            <a:pPr marL="341630" lvl="1" indent="-341630" eaLnBrk="1" hangingPunct="1">
              <a:lnSpc>
                <a:spcPct val="90000"/>
              </a:lnSpc>
              <a:buNone/>
            </a:pPr>
            <a:r>
              <a:rPr lang="en-US" altLang="zh-CN" sz="2400" b="1" dirty="0">
                <a:solidFill>
                  <a:srgbClr val="FF0000"/>
                </a:solidFill>
                <a:latin typeface="Times New Roman" panose="02020603050405020304" pitchFamily="18" charset="0"/>
                <a:cs typeface="Times New Roman" panose="02020603050405020304" pitchFamily="18" charset="0"/>
              </a:rPr>
              <a:t>                                          [&lt;</a:t>
            </a:r>
            <a:r>
              <a:rPr lang="zh-CN" altLang="en-US" sz="2400" b="1" dirty="0">
                <a:solidFill>
                  <a:srgbClr val="FF0000"/>
                </a:solidFill>
                <a:latin typeface="Times New Roman" panose="02020603050405020304" pitchFamily="18" charset="0"/>
                <a:cs typeface="Times New Roman" panose="02020603050405020304" pitchFamily="18" charset="0"/>
              </a:rPr>
              <a:t>第</a:t>
            </a:r>
            <a:r>
              <a:rPr lang="en-US" altLang="zh-CN" sz="2400" b="1" dirty="0">
                <a:solidFill>
                  <a:srgbClr val="FF0000"/>
                </a:solidFill>
                <a:latin typeface="Times New Roman" panose="02020603050405020304" pitchFamily="18" charset="0"/>
                <a:cs typeface="Times New Roman" panose="02020603050405020304" pitchFamily="18" charset="0"/>
              </a:rPr>
              <a:t>2</a:t>
            </a:r>
            <a:r>
              <a:rPr lang="zh-CN" altLang="en-US" sz="2400" b="1" dirty="0">
                <a:solidFill>
                  <a:srgbClr val="FF0000"/>
                </a:solidFill>
                <a:latin typeface="Times New Roman" panose="02020603050405020304" pitchFamily="18" charset="0"/>
                <a:cs typeface="Times New Roman" panose="02020603050405020304" pitchFamily="18" charset="0"/>
              </a:rPr>
              <a:t>维元素个数</a:t>
            </a:r>
            <a:r>
              <a:rPr lang="en-US" altLang="zh-CN" sz="2400" b="1" dirty="0">
                <a:solidFill>
                  <a:srgbClr val="FF0000"/>
                </a:solidFill>
                <a:latin typeface="Times New Roman" panose="02020603050405020304" pitchFamily="18" charset="0"/>
                <a:cs typeface="Times New Roman" panose="02020603050405020304" pitchFamily="18" charset="0"/>
              </a:rPr>
              <a:t>&gt;]</a:t>
            </a:r>
            <a:endParaRPr lang="en-US" altLang="zh-CN" sz="2400" b="1" dirty="0">
              <a:solidFill>
                <a:srgbClr val="FF0000"/>
              </a:solidFill>
              <a:latin typeface="Times New Roman" panose="02020603050405020304" pitchFamily="18" charset="0"/>
              <a:cs typeface="Times New Roman" panose="02020603050405020304" pitchFamily="18" charset="0"/>
            </a:endParaRPr>
          </a:p>
          <a:p>
            <a:pPr marL="341630" lvl="1" indent="-341630" eaLnBrk="1" hangingPunct="1">
              <a:lnSpc>
                <a:spcPct val="90000"/>
              </a:lnSpc>
              <a:buNone/>
            </a:pPr>
            <a:r>
              <a:rPr lang="en-US" altLang="zh-CN" sz="2400" b="1" dirty="0">
                <a:solidFill>
                  <a:srgbClr val="FF0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ea typeface="Times New Roman" panose="02020603050405020304" pitchFamily="18" charset="0"/>
              </a:rPr>
              <a:t>…</a:t>
            </a:r>
            <a:endParaRPr lang="en-US" altLang="zh-CN" sz="2400" b="1" dirty="0">
              <a:solidFill>
                <a:srgbClr val="FF0000"/>
              </a:solidFill>
              <a:latin typeface="Times New Roman" panose="02020603050405020304" pitchFamily="18" charset="0"/>
              <a:cs typeface="Times New Roman" panose="02020603050405020304" pitchFamily="18" charset="0"/>
            </a:endParaRPr>
          </a:p>
          <a:p>
            <a:pPr marL="341630" lvl="1" indent="-341630" eaLnBrk="1" hangingPunct="1">
              <a:lnSpc>
                <a:spcPct val="90000"/>
              </a:lnSpc>
              <a:buNone/>
            </a:pPr>
            <a:r>
              <a:rPr lang="en-US" altLang="zh-CN" sz="2400" b="1" dirty="0">
                <a:solidFill>
                  <a:srgbClr val="FF0000"/>
                </a:solidFill>
                <a:latin typeface="Times New Roman" panose="02020603050405020304" pitchFamily="18" charset="0"/>
                <a:cs typeface="Times New Roman" panose="02020603050405020304" pitchFamily="18" charset="0"/>
              </a:rPr>
              <a:t>                                          [&lt;</a:t>
            </a:r>
            <a:r>
              <a:rPr lang="zh-CN" altLang="en-US" sz="2400" b="1" dirty="0">
                <a:solidFill>
                  <a:srgbClr val="FF0000"/>
                </a:solidFill>
                <a:latin typeface="Times New Roman" panose="02020603050405020304" pitchFamily="18" charset="0"/>
                <a:cs typeface="Times New Roman" panose="02020603050405020304" pitchFamily="18" charset="0"/>
              </a:rPr>
              <a:t>第</a:t>
            </a:r>
            <a:r>
              <a:rPr lang="en-US" altLang="zh-CN" sz="2400" b="1" dirty="0">
                <a:solidFill>
                  <a:srgbClr val="FF0000"/>
                </a:solidFill>
                <a:latin typeface="Times New Roman" panose="02020603050405020304" pitchFamily="18" charset="0"/>
                <a:cs typeface="Times New Roman" panose="02020603050405020304" pitchFamily="18" charset="0"/>
              </a:rPr>
              <a:t>n</a:t>
            </a:r>
            <a:r>
              <a:rPr lang="zh-CN" altLang="en-US" sz="2400" b="1" dirty="0">
                <a:solidFill>
                  <a:srgbClr val="FF0000"/>
                </a:solidFill>
                <a:latin typeface="Times New Roman" panose="02020603050405020304" pitchFamily="18" charset="0"/>
                <a:cs typeface="Times New Roman" panose="02020603050405020304" pitchFamily="18" charset="0"/>
              </a:rPr>
              <a:t>维元素个数</a:t>
            </a:r>
            <a:r>
              <a:rPr lang="en-US" altLang="zh-CN" sz="2400" b="1" dirty="0">
                <a:solidFill>
                  <a:srgbClr val="FF0000"/>
                </a:solidFill>
                <a:latin typeface="Times New Roman" panose="02020603050405020304" pitchFamily="18" charset="0"/>
                <a:cs typeface="Times New Roman" panose="02020603050405020304" pitchFamily="18" charset="0"/>
              </a:rPr>
              <a:t>&gt;] </a:t>
            </a:r>
            <a:endParaRPr lang="en-US" altLang="zh-CN" sz="2400" b="1" dirty="0">
              <a:solidFill>
                <a:srgbClr val="FF0000"/>
              </a:solidFill>
              <a:latin typeface="Times New Roman" panose="02020603050405020304" pitchFamily="18" charset="0"/>
              <a:cs typeface="Times New Roman" panose="02020603050405020304" pitchFamily="18" charset="0"/>
            </a:endParaRPr>
          </a:p>
          <a:p>
            <a:pPr eaLnBrk="1" hangingPunct="1">
              <a:lnSpc>
                <a:spcPct val="90000"/>
              </a:lnSpc>
              <a:buNone/>
            </a:pPr>
            <a:endParaRPr lang="en-US" altLang="zh-CN" sz="1000" b="1" dirty="0">
              <a:latin typeface="Times New Roman" panose="02020603050405020304" pitchFamily="18" charset="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5.2.3 </a:t>
            </a:r>
            <a:r>
              <a:rPr kumimoji="0" lang="zh-CN" altLang="en-US" sz="4000" b="1" kern="0" cap="none" spc="0" normalizeH="0" baseline="0" noProof="0" dirty="0">
                <a:solidFill>
                  <a:schemeClr val="tx2"/>
                </a:solidFill>
                <a:latin typeface="+mj-lt"/>
                <a:ea typeface="+mj-ea"/>
                <a:cs typeface="+mj-cs"/>
              </a:rPr>
              <a:t>二维数组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03" name="Rectangle 3"/>
          <p:cNvSpPr>
            <a:spLocks noGrp="1"/>
          </p:cNvSpPr>
          <p:nvPr>
            <p:ph type="body" idx="4294967295"/>
          </p:nvPr>
        </p:nvSpPr>
        <p:spPr>
          <a:xfrm>
            <a:off x="1524000" y="2477135"/>
            <a:ext cx="5214938" cy="3200400"/>
          </a:xfrm>
        </p:spPr>
        <p:txBody>
          <a:bodyPr vert="horz" wrap="square" lIns="91440" tIns="45720" rIns="91440" bIns="45720" anchor="t" anchorCtr="0"/>
          <a:lstStyle/>
          <a:p>
            <a:pPr eaLnBrk="1" hangingPunct="1">
              <a:buNone/>
            </a:pPr>
            <a:r>
              <a:rPr lang="en-US" altLang="zh-CN" sz="2800" b="1" dirty="0"/>
              <a:t>5.1 </a:t>
            </a:r>
            <a:r>
              <a:rPr lang="zh-CN" altLang="zh-CN" sz="2800" b="1" dirty="0"/>
              <a:t>枚举类型</a:t>
            </a:r>
            <a:endParaRPr lang="zh-CN" altLang="zh-CN" sz="2800" b="1" dirty="0"/>
          </a:p>
          <a:p>
            <a:pPr eaLnBrk="1" hangingPunct="1">
              <a:buNone/>
            </a:pPr>
            <a:r>
              <a:rPr lang="en-US" altLang="zh-CN" sz="2800" b="1" dirty="0"/>
              <a:t>5.2 </a:t>
            </a:r>
            <a:r>
              <a:rPr lang="zh-CN" altLang="zh-CN" sz="2800" b="1" dirty="0"/>
              <a:t>数组类型</a:t>
            </a:r>
            <a:endParaRPr lang="zh-CN" altLang="zh-CN" sz="2800" b="1" dirty="0"/>
          </a:p>
          <a:p>
            <a:pPr eaLnBrk="1" hangingPunct="1">
              <a:buNone/>
            </a:pPr>
            <a:r>
              <a:rPr lang="en-US" altLang="zh-CN" sz="2800" b="1" dirty="0">
                <a:solidFill>
                  <a:srgbClr val="0070C0"/>
                </a:solidFill>
              </a:rPr>
              <a:t>5.3 </a:t>
            </a:r>
            <a:r>
              <a:rPr lang="zh-CN" altLang="zh-CN" sz="2800" b="1" dirty="0">
                <a:solidFill>
                  <a:srgbClr val="0070C0"/>
                </a:solidFill>
              </a:rPr>
              <a:t>结构类型</a:t>
            </a:r>
            <a:endParaRPr lang="en-US" altLang="zh-CN" sz="2800" b="1" dirty="0">
              <a:solidFill>
                <a:srgbClr val="0070C0"/>
              </a:solidFill>
            </a:endParaRPr>
          </a:p>
          <a:p>
            <a:pPr eaLnBrk="1" hangingPunct="1">
              <a:buNone/>
            </a:pPr>
            <a:r>
              <a:rPr lang="en-US" altLang="zh-CN" sz="2800" b="1" dirty="0"/>
              <a:t>5.4 </a:t>
            </a:r>
            <a:r>
              <a:rPr lang="zh-CN" altLang="zh-CN" sz="2800" b="1" dirty="0"/>
              <a:t>联合类型</a:t>
            </a:r>
            <a:endParaRPr lang="zh-CN" altLang="zh-CN" sz="2800" b="1" dirty="0"/>
          </a:p>
          <a:p>
            <a:pPr eaLnBrk="1" hangingPunct="1">
              <a:buNone/>
            </a:pPr>
            <a:r>
              <a:rPr lang="en-US" altLang="zh-CN" sz="2800" b="1" dirty="0"/>
              <a:t>5.5 </a:t>
            </a:r>
            <a:r>
              <a:rPr lang="zh-CN" altLang="zh-CN" sz="2800" b="1" dirty="0"/>
              <a:t>指针类型</a:t>
            </a:r>
            <a:endParaRPr lang="zh-CN" altLang="zh-CN" sz="2800" b="1" dirty="0"/>
          </a:p>
          <a:p>
            <a:pPr eaLnBrk="1" hangingPunct="1">
              <a:buNone/>
            </a:pPr>
            <a:r>
              <a:rPr lang="en-US" altLang="zh-CN" sz="2800" b="1" dirty="0"/>
              <a:t>5.6 </a:t>
            </a:r>
            <a:r>
              <a:rPr lang="zh-CN" altLang="zh-CN" sz="2800" b="1" dirty="0"/>
              <a:t>引用类型</a:t>
            </a:r>
            <a:endParaRPr lang="zh-CN" altLang="zh-CN" sz="2800" b="1" dirty="0"/>
          </a:p>
        </p:txBody>
      </p:sp>
      <p:sp>
        <p:nvSpPr>
          <p:cNvPr id="5" name="Rectangle 2"/>
          <p:cNvSpPr txBox="1">
            <a:spLocks noChangeArrowheads="1"/>
          </p:cNvSpPr>
          <p:nvPr/>
        </p:nvSpPr>
        <p:spPr bwMode="auto">
          <a:xfrm>
            <a:off x="899592" y="379095"/>
            <a:ext cx="7010400" cy="1527175"/>
          </a:xfrm>
          <a:prstGeom prst="rect">
            <a:avLst/>
          </a:prstGeom>
          <a:noFill/>
          <a:ln w="9525">
            <a:noFill/>
            <a:miter lim="800000"/>
          </a:ln>
        </p:spPr>
        <p:txBody>
          <a:bodyPr anchor="ctr"/>
          <a:lstStyle/>
          <a:p>
            <a:pPr algn="ctr" eaLnBrk="1" hangingPunct="1">
              <a:defRPr/>
            </a:pPr>
            <a:r>
              <a:rPr lang="zh-CN" altLang="zh-CN" sz="4800" b="1" dirty="0"/>
              <a:t>本章内容</a:t>
            </a:r>
            <a:endParaRPr lang="zh-CN" altLang="en-US" sz="48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type="body"/>
          </p:nvPr>
        </p:nvSpPr>
        <p:spPr>
          <a:xfrm>
            <a:off x="211137" y="1196752"/>
            <a:ext cx="8721725" cy="4875212"/>
          </a:xfrm>
        </p:spPr>
        <p:txBody>
          <a:bodyPr vert="horz" wrap="square" lIns="91440" tIns="45720" rIns="91440" bIns="45720" anchor="t" anchorCtr="0"/>
          <a:lstStyle/>
          <a:p>
            <a:pPr eaLnBrk="1" hangingPunct="1"/>
            <a:r>
              <a:rPr lang="zh-CN" altLang="en-US" sz="2800" b="1" dirty="0">
                <a:cs typeface="Times New Roman" panose="02020603050405020304" pitchFamily="18" charset="0"/>
              </a:rPr>
              <a:t>表示</a:t>
            </a:r>
            <a:r>
              <a:rPr lang="zh-CN" altLang="en-US" sz="2800" b="1" dirty="0">
                <a:solidFill>
                  <a:srgbClr val="FF0000"/>
                </a:solidFill>
                <a:cs typeface="Times New Roman" panose="02020603050405020304" pitchFamily="18" charset="0"/>
              </a:rPr>
              <a:t>固定数量的、类型可以不同的元素</a:t>
            </a:r>
            <a:r>
              <a:rPr lang="zh-CN" altLang="en-US" sz="2800" b="1" dirty="0">
                <a:cs typeface="Times New Roman" panose="02020603050405020304" pitchFamily="18" charset="0"/>
              </a:rPr>
              <a:t>所构成的复合数据，它是一种</a:t>
            </a:r>
            <a:r>
              <a:rPr lang="zh-CN" altLang="en-US" sz="2800" b="1" dirty="0">
                <a:solidFill>
                  <a:srgbClr val="FF0000"/>
                </a:solidFill>
                <a:cs typeface="Times New Roman" panose="02020603050405020304" pitchFamily="18" charset="0"/>
              </a:rPr>
              <a:t>用户自定义</a:t>
            </a:r>
            <a:r>
              <a:rPr lang="zh-CN" altLang="en-US" sz="2800" b="1" dirty="0">
                <a:cs typeface="Times New Roman" panose="02020603050405020304" pitchFamily="18" charset="0"/>
              </a:rPr>
              <a:t>类型。定义格式为：</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struct &lt;</a:t>
            </a:r>
            <a:r>
              <a:rPr lang="zh-CN" altLang="en-US" sz="2400" b="1" dirty="0">
                <a:solidFill>
                  <a:srgbClr val="0070C0"/>
                </a:solidFill>
                <a:cs typeface="Times New Roman" panose="02020603050405020304" pitchFamily="18" charset="0"/>
              </a:rPr>
              <a:t>结构类型名</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成员表</a:t>
            </a:r>
            <a:r>
              <a:rPr lang="en-US" altLang="zh-CN" sz="2400" b="1" dirty="0">
                <a:solidFill>
                  <a:srgbClr val="0070C0"/>
                </a:solidFill>
                <a:cs typeface="Times New Roman" panose="02020603050405020304" pitchFamily="18" charset="0"/>
              </a:rPr>
              <a:t>&gt;}</a:t>
            </a:r>
            <a:r>
              <a:rPr lang="zh-CN" altLang="en-US" sz="2400" b="1" dirty="0">
                <a:solidFill>
                  <a:srgbClr val="0070C0"/>
                </a:solidFill>
                <a:cs typeface="Times New Roman" panose="02020603050405020304" pitchFamily="18" charset="0"/>
              </a:rPr>
              <a:t>；</a:t>
            </a:r>
            <a:endParaRPr lang="zh-CN" altLang="en-US" sz="2400" b="1" dirty="0">
              <a:solidFill>
                <a:srgbClr val="0070C0"/>
              </a:solidFill>
              <a:cs typeface="Times New Roman" panose="02020603050405020304" pitchFamily="18" charset="0"/>
            </a:endParaRPr>
          </a:p>
          <a:p>
            <a:pPr lvl="1" eaLnBrk="1" hangingPunct="1">
              <a:buFont typeface="Wingdings" panose="05000000000000000000" pitchFamily="2" charset="2"/>
              <a:buChar char="l"/>
            </a:pPr>
            <a:r>
              <a:rPr lang="en-US" altLang="zh-CN" sz="2400" b="1" dirty="0">
                <a:cs typeface="Times New Roman" panose="02020603050405020304" pitchFamily="18" charset="0"/>
              </a:rPr>
              <a:t>&lt;</a:t>
            </a:r>
            <a:r>
              <a:rPr lang="zh-CN" altLang="en-US" sz="2400" b="1" dirty="0">
                <a:cs typeface="Times New Roman" panose="02020603050405020304" pitchFamily="18" charset="0"/>
              </a:rPr>
              <a:t>成员表</a:t>
            </a:r>
            <a:r>
              <a:rPr lang="en-US" altLang="zh-CN" sz="2400" b="1" dirty="0">
                <a:cs typeface="Times New Roman" panose="02020603050405020304" pitchFamily="18" charset="0"/>
              </a:rPr>
              <a:t>&gt;</a:t>
            </a:r>
            <a:r>
              <a:rPr lang="zh-CN" altLang="en-US" sz="2400" b="1" dirty="0">
                <a:cs typeface="Times New Roman" panose="02020603050405020304" pitchFamily="18" charset="0"/>
              </a:rPr>
              <a:t>为成员名及类型的说明，可以是任意的</a:t>
            </a:r>
            <a:r>
              <a:rPr lang="en-US" altLang="zh-CN" sz="2400" b="1" dirty="0">
                <a:cs typeface="Times New Roman" panose="02020603050405020304" pitchFamily="18" charset="0"/>
              </a:rPr>
              <a:t>C++</a:t>
            </a:r>
            <a:r>
              <a:rPr lang="zh-CN" altLang="en-US" sz="2400" b="1" dirty="0">
                <a:cs typeface="Times New Roman" panose="02020603050405020304" pitchFamily="18" charset="0"/>
              </a:rPr>
              <a:t>类型（</a:t>
            </a:r>
            <a:r>
              <a:rPr lang="en-US" altLang="zh-CN" sz="2400" b="1" dirty="0">
                <a:solidFill>
                  <a:srgbClr val="FF0000"/>
                </a:solidFill>
                <a:cs typeface="Times New Roman" panose="02020603050405020304" pitchFamily="18" charset="0"/>
              </a:rPr>
              <a:t>void</a:t>
            </a:r>
            <a:r>
              <a:rPr lang="zh-CN" altLang="en-US" sz="2400" b="1" dirty="0">
                <a:solidFill>
                  <a:srgbClr val="FF0000"/>
                </a:solidFill>
                <a:cs typeface="Times New Roman" panose="02020603050405020304" pitchFamily="18" charset="0"/>
              </a:rPr>
              <a:t>和本结构除外</a:t>
            </a:r>
            <a:r>
              <a:rPr lang="zh-CN" altLang="en-US" sz="2400" b="1" dirty="0">
                <a:cs typeface="Times New Roman" panose="02020603050405020304" pitchFamily="18" charset="0"/>
              </a:rPr>
              <a:t>）。</a:t>
            </a:r>
            <a:endParaRPr lang="en-US" altLang="zh-CN" sz="2400" b="1" dirty="0">
              <a:cs typeface="Times New Roman" panose="02020603050405020304" pitchFamily="18" charset="0"/>
            </a:endParaRPr>
          </a:p>
          <a:p>
            <a:pPr lvl="2" eaLnBrk="1" hangingPunct="1">
              <a:lnSpc>
                <a:spcPct val="90000"/>
              </a:lnSpc>
              <a:buClr>
                <a:srgbClr val="336666"/>
              </a:buClr>
              <a:buFont typeface="Wingdings" panose="05000000000000000000" pitchFamily="2" charset="2"/>
              <a:buChar char="Ø"/>
            </a:pPr>
            <a:r>
              <a:rPr lang="en-US" altLang="zh-CN" sz="2000" b="1" dirty="0">
                <a:solidFill>
                  <a:srgbClr val="000000"/>
                </a:solidFill>
                <a:cs typeface="Times New Roman" panose="02020603050405020304" pitchFamily="18" charset="0"/>
              </a:rPr>
              <a:t> struct Student</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   int no;</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char name[20];</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Sex sex;</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Date birth_date;</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char birth_place[40];</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Major major;</a:t>
            </a:r>
            <a:endParaRPr lang="en-US" altLang="zh-CN" sz="2000" b="1" dirty="0">
              <a:solidFill>
                <a:srgbClr val="000000"/>
              </a:solidFill>
              <a:cs typeface="Times New Roman" panose="02020603050405020304" pitchFamily="18" charset="0"/>
            </a:endParaRPr>
          </a:p>
          <a:p>
            <a:pPr lvl="2" eaLnBrk="1" hangingPunct="1">
              <a:lnSpc>
                <a:spcPct val="90000"/>
              </a:lnSpc>
              <a:buClr>
                <a:srgbClr val="336666"/>
              </a:buClr>
              <a:buNone/>
            </a:pPr>
            <a:r>
              <a:rPr lang="en-US" altLang="zh-CN" sz="2000" b="1" dirty="0">
                <a:solidFill>
                  <a:srgbClr val="000000"/>
                </a:solidFill>
                <a:cs typeface="Times New Roman" panose="02020603050405020304" pitchFamily="18" charset="0"/>
              </a:rPr>
              <a:t>    };</a:t>
            </a:r>
            <a:endParaRPr lang="en-US" altLang="zh-CN" sz="2000" b="1" dirty="0">
              <a:solidFill>
                <a:srgbClr val="000000"/>
              </a:solidFill>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5.3.1 </a:t>
            </a:r>
            <a:r>
              <a:rPr kumimoji="0" lang="zh-CN" altLang="en-US" sz="4000" b="1" kern="0" cap="none" spc="0" normalizeH="0" baseline="0" noProof="0" dirty="0">
                <a:solidFill>
                  <a:srgbClr val="000000"/>
                </a:solidFill>
                <a:latin typeface="Arial" panose="020B0604020202020204"/>
                <a:ea typeface="楷体_GB2312"/>
                <a:cs typeface="+mj-cs"/>
              </a:rPr>
              <a:t>结构类型的定义 </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4139565" y="4221480"/>
            <a:ext cx="4601210" cy="4584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p:cNvSpPr>
          <p:nvPr>
            <p:ph type="body"/>
          </p:nvPr>
        </p:nvSpPr>
        <p:spPr>
          <a:xfrm>
            <a:off x="106998" y="1171575"/>
            <a:ext cx="7886700" cy="3857625"/>
          </a:xfrm>
        </p:spPr>
        <p:txBody>
          <a:bodyPr vert="horz" wrap="square" lIns="91440" tIns="45720" rIns="91440" bIns="45720" anchor="t" anchorCtr="0"/>
          <a:lstStyle/>
          <a:p>
            <a:pPr eaLnBrk="1" hangingPunct="1"/>
            <a:r>
              <a:rPr lang="zh-CN" altLang="en-US" sz="2800" b="1" dirty="0">
                <a:solidFill>
                  <a:srgbClr val="FF0000"/>
                </a:solidFill>
              </a:rPr>
              <a:t>结构</a:t>
            </a:r>
            <a:r>
              <a:rPr lang="zh-CN" altLang="en-US" sz="2800" b="1" dirty="0">
                <a:solidFill>
                  <a:srgbClr val="FF0000"/>
                </a:solidFill>
                <a:cs typeface="Times New Roman" panose="02020603050405020304" pitchFamily="18" charset="0"/>
              </a:rPr>
              <a:t>变量的</a:t>
            </a:r>
            <a:r>
              <a:rPr lang="zh-CN" altLang="en-US" sz="2800" b="1" dirty="0">
                <a:cs typeface="Times New Roman" panose="02020603050405020304" pitchFamily="18" charset="0"/>
              </a:rPr>
              <a:t>定义格式：</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rPr>
              <a:t>&lt;结构类型名&gt; &lt;变量名表&gt;;</a:t>
            </a:r>
            <a:endParaRPr lang="zh-CN" altLang="en-US" sz="2400" b="1" dirty="0">
              <a:solidFill>
                <a:srgbClr val="0070C0"/>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rPr>
              <a:t>struct &lt;结构类型名&gt; &lt;变量名表&gt;; </a:t>
            </a:r>
            <a:endParaRPr lang="zh-CN" altLang="en-US" sz="2400" b="1" dirty="0">
              <a:solidFill>
                <a:srgbClr val="0070C0"/>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rPr>
              <a:t>struct &lt;结构类型名&gt; {&lt;成员表&gt;} &lt;变量名表&gt;;</a:t>
            </a:r>
            <a:endParaRPr lang="zh-CN" altLang="en-US" sz="2400" b="1" dirty="0">
              <a:solidFill>
                <a:srgbClr val="0070C0"/>
              </a:solidFill>
              <a:cs typeface="Times New Roman" panose="02020603050405020304" pitchFamily="18" charset="0"/>
            </a:endParaRPr>
          </a:p>
          <a:p>
            <a:pPr lvl="1" eaLnBrk="1" hangingPunct="1">
              <a:buFont typeface="Wingdings" panose="05000000000000000000" pitchFamily="2" charset="2"/>
              <a:buChar char="l"/>
            </a:pPr>
            <a:r>
              <a:rPr lang="zh-CN" altLang="en-US" sz="2400" b="1" dirty="0">
                <a:solidFill>
                  <a:srgbClr val="0070C0"/>
                </a:solidFill>
                <a:cs typeface="Times New Roman" panose="02020603050405020304" pitchFamily="18" charset="0"/>
              </a:rPr>
              <a:t>struct {&lt;成员表&gt;} &lt;变量名表&gt;;</a:t>
            </a:r>
            <a:endParaRPr lang="zh-CN" altLang="en-US" sz="2400" b="1" dirty="0">
              <a:solidFill>
                <a:srgbClr val="0070C0"/>
              </a:solidFill>
              <a:cs typeface="Times New Roman" panose="02020603050405020304" pitchFamily="18" charset="0"/>
            </a:endParaRPr>
          </a:p>
          <a:p>
            <a:pPr lvl="1" eaLnBrk="1" hangingPunct="1">
              <a:buNone/>
            </a:pPr>
            <a:r>
              <a:rPr lang="zh-CN" altLang="en-US" sz="2000" b="1" dirty="0">
                <a:cs typeface="Times New Roman" panose="02020603050405020304" pitchFamily="18" charset="0"/>
              </a:rPr>
              <a:t>     例如：struct</a:t>
            </a:r>
            <a:endParaRPr lang="zh-CN" altLang="en-US" sz="2000" b="1" dirty="0">
              <a:cs typeface="Times New Roman" panose="02020603050405020304" pitchFamily="18" charset="0"/>
            </a:endParaRPr>
          </a:p>
          <a:p>
            <a:pPr lvl="1" eaLnBrk="1" hangingPunct="1">
              <a:buNone/>
            </a:pPr>
            <a:r>
              <a:rPr lang="zh-CN" altLang="en-US" sz="2000" b="1" dirty="0">
                <a:cs typeface="Times New Roman" panose="02020603050405020304" pitchFamily="18" charset="0"/>
              </a:rPr>
              <a:t>                {   int x;</a:t>
            </a:r>
            <a:endParaRPr lang="zh-CN" altLang="en-US" sz="2000" b="1" dirty="0">
              <a:cs typeface="Times New Roman" panose="02020603050405020304" pitchFamily="18" charset="0"/>
            </a:endParaRPr>
          </a:p>
          <a:p>
            <a:pPr lvl="1" eaLnBrk="1" hangingPunct="1">
              <a:buNone/>
            </a:pPr>
            <a:r>
              <a:rPr lang="zh-CN" altLang="en-US" sz="2000" b="1" dirty="0">
                <a:cs typeface="Times New Roman" panose="02020603050405020304" pitchFamily="18" charset="0"/>
              </a:rPr>
              <a:t>                    double y;</a:t>
            </a:r>
            <a:endParaRPr lang="zh-CN" altLang="en-US" sz="2000" b="1" dirty="0">
              <a:cs typeface="Times New Roman" panose="02020603050405020304" pitchFamily="18" charset="0"/>
            </a:endParaRPr>
          </a:p>
          <a:p>
            <a:pPr lvl="1" eaLnBrk="1" hangingPunct="1">
              <a:buNone/>
            </a:pPr>
            <a:r>
              <a:rPr lang="zh-CN" altLang="en-US" sz="2000" b="1" dirty="0">
                <a:cs typeface="Times New Roman" panose="02020603050405020304" pitchFamily="18" charset="0"/>
              </a:rPr>
              <a:t>                } a, b;</a:t>
            </a:r>
            <a:endParaRPr lang="zh-CN" altLang="en-US" sz="2000" b="1" dirty="0">
              <a:ea typeface="Times New Roman" panose="02020603050405020304" pitchFamily="18" charset="0"/>
            </a:endParaRPr>
          </a:p>
        </p:txBody>
      </p:sp>
      <p:sp>
        <p:nvSpPr>
          <p:cNvPr id="5"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5.3.1 </a:t>
            </a:r>
            <a:r>
              <a:rPr kumimoji="0" lang="zh-CN" altLang="en-US" sz="4000" b="1" kern="0" cap="none" spc="0" normalizeH="0" baseline="0" noProof="0" dirty="0">
                <a:solidFill>
                  <a:srgbClr val="000000"/>
                </a:solidFill>
                <a:latin typeface="Arial" panose="020B0604020202020204"/>
                <a:ea typeface="楷体_GB2312"/>
                <a:cs typeface="+mj-cs"/>
              </a:rPr>
              <a:t>结构类型的定义 </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2555875" y="4702810"/>
            <a:ext cx="6675120" cy="20027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p:cNvSpPr>
          <p:nvPr>
            <p:ph type="body"/>
          </p:nvPr>
        </p:nvSpPr>
        <p:spPr>
          <a:xfrm>
            <a:off x="322898" y="1700848"/>
            <a:ext cx="7316787" cy="2935287"/>
          </a:xfrm>
        </p:spPr>
        <p:txBody>
          <a:bodyPr vert="horz" wrap="square" lIns="91440" tIns="45720" rIns="91440" bIns="45720" anchor="t" anchorCtr="0"/>
          <a:lstStyle/>
          <a:p>
            <a:pPr marL="358775" indent="-358775" algn="just" eaLnBrk="1" hangingPunct="1"/>
            <a:r>
              <a:rPr lang="zh-CN" altLang="en-US" sz="2800" b="1" dirty="0">
                <a:solidFill>
                  <a:srgbClr val="000000"/>
                </a:solidFill>
              </a:rPr>
              <a:t>结构类型的初始化：</a:t>
            </a:r>
            <a:r>
              <a:rPr lang="zh-CN" altLang="en-US" sz="2800" b="1" dirty="0"/>
              <a:t>用花括号把每个成员的初始值括起来。</a:t>
            </a:r>
            <a:endParaRPr lang="zh-CN" altLang="en-US" sz="2800" b="1" dirty="0"/>
          </a:p>
          <a:p>
            <a:pPr marL="824230" lvl="1" algn="just" eaLnBrk="1" hangingPunct="1">
              <a:buFont typeface="Wingdings" panose="05000000000000000000" pitchFamily="2" charset="2"/>
              <a:buChar char="l"/>
            </a:pPr>
            <a:r>
              <a:rPr lang="zh-CN" altLang="en-US" sz="2400" b="1" dirty="0">
                <a:solidFill>
                  <a:srgbClr val="FF0000"/>
                </a:solidFill>
              </a:rPr>
              <a:t>不能在定义结构类型的时候初始化</a:t>
            </a:r>
            <a:r>
              <a:rPr lang="en-US" altLang="zh-CN" sz="2400" b="1" dirty="0">
                <a:solidFill>
                  <a:srgbClr val="FF0000"/>
                </a:solidFill>
              </a:rPr>
              <a:t> P147</a:t>
            </a:r>
            <a:endParaRPr lang="zh-CN" altLang="en-US" sz="2400" b="1" dirty="0">
              <a:solidFill>
                <a:srgbClr val="FF0000"/>
              </a:solidFill>
            </a:endParaRPr>
          </a:p>
          <a:p>
            <a:pPr marL="824230" lvl="1" algn="just" eaLnBrk="1" hangingPunct="1">
              <a:buFont typeface="Wingdings" panose="05000000000000000000" pitchFamily="2" charset="2"/>
              <a:buChar char="l"/>
            </a:pPr>
            <a:r>
              <a:rPr lang="zh-CN" altLang="en-US" sz="2400" b="1" dirty="0">
                <a:solidFill>
                  <a:srgbClr val="FF0000"/>
                </a:solidFill>
              </a:rPr>
              <a:t>可以在定义结构类型的变量时，进行初始化</a:t>
            </a:r>
            <a:endParaRPr lang="zh-CN" altLang="en-US" sz="2400" b="1" dirty="0">
              <a:solidFill>
                <a:srgbClr val="FF0000"/>
              </a:solidFill>
            </a:endParaRPr>
          </a:p>
          <a:p>
            <a:pPr marL="824230" lvl="1" algn="just" eaLnBrk="1" hangingPunct="1">
              <a:buNone/>
            </a:pPr>
            <a:r>
              <a:rPr lang="zh-CN" altLang="en-US" sz="2000" b="1" dirty="0">
                <a:cs typeface="Times New Roman" panose="02020603050405020304" pitchFamily="18" charset="0"/>
              </a:rPr>
              <a:t>     例如：</a:t>
            </a:r>
            <a:endParaRPr lang="en-US" altLang="zh-CN" sz="2000" b="1" dirty="0">
              <a:cs typeface="Times New Roman" panose="02020603050405020304" pitchFamily="18" charset="0"/>
            </a:endParaRPr>
          </a:p>
          <a:p>
            <a:pPr marL="824230" lvl="1" algn="just" eaLnBrk="1" hangingPunct="1">
              <a:buNone/>
            </a:pPr>
            <a:r>
              <a:rPr lang="en-US" altLang="zh-CN" sz="2000" b="1" dirty="0">
                <a:cs typeface="Times New Roman" panose="02020603050405020304" pitchFamily="18" charset="0"/>
              </a:rPr>
              <a:t>     Student some_student = {2, "</a:t>
            </a:r>
            <a:r>
              <a:rPr lang="zh-CN" altLang="en-US" sz="2000" b="1" dirty="0">
                <a:cs typeface="Times New Roman" panose="02020603050405020304" pitchFamily="18" charset="0"/>
              </a:rPr>
              <a:t>李四</a:t>
            </a:r>
            <a:r>
              <a:rPr lang="en-US" altLang="zh-CN" sz="2000" b="1" dirty="0">
                <a:cs typeface="Times New Roman" panose="02020603050405020304" pitchFamily="18" charset="0"/>
              </a:rPr>
              <a:t>", FEMALE,</a:t>
            </a:r>
            <a:endParaRPr lang="en-US" altLang="zh-CN" sz="2000" b="1" dirty="0">
              <a:cs typeface="Times New Roman" panose="02020603050405020304" pitchFamily="18" charset="0"/>
            </a:endParaRPr>
          </a:p>
          <a:p>
            <a:pPr marL="824230" lvl="1" algn="just" eaLnBrk="1" hangingPunct="1">
              <a:buNone/>
            </a:pPr>
            <a:r>
              <a:rPr lang="en-US" altLang="zh-CN" sz="2000" b="1" dirty="0">
                <a:cs typeface="Times New Roman" panose="02020603050405020304" pitchFamily="18" charset="0"/>
              </a:rPr>
              <a:t>     {1970,12,20}, “</a:t>
            </a:r>
            <a:r>
              <a:rPr lang="zh-CN" altLang="en-US" sz="2000" b="1" dirty="0">
                <a:cs typeface="Times New Roman" panose="02020603050405020304" pitchFamily="18" charset="0"/>
              </a:rPr>
              <a:t>北京</a:t>
            </a:r>
            <a:r>
              <a:rPr lang="en-US" altLang="zh-CN" sz="2000" b="1" dirty="0">
                <a:cs typeface="Times New Roman" panose="02020603050405020304" pitchFamily="18" charset="0"/>
              </a:rPr>
              <a:t>”,</a:t>
            </a:r>
            <a:r>
              <a:rPr lang="zh-CN" altLang="en-US" sz="2000" b="1" dirty="0">
                <a:cs typeface="Times New Roman" panose="02020603050405020304" pitchFamily="18" charset="0"/>
              </a:rPr>
              <a:t> </a:t>
            </a:r>
            <a:r>
              <a:rPr lang="en-US" altLang="zh-CN" sz="2000" b="1" dirty="0">
                <a:cs typeface="Times New Roman" panose="02020603050405020304" pitchFamily="18" charset="0"/>
              </a:rPr>
              <a:t>MATHEMATICS}</a:t>
            </a:r>
            <a:r>
              <a:rPr lang="zh-CN" altLang="en-US" sz="2000" b="1" dirty="0">
                <a:cs typeface="Times New Roman" panose="02020603050405020304" pitchFamily="18" charset="0"/>
              </a:rPr>
              <a:t>；</a:t>
            </a:r>
            <a:endParaRPr lang="en-US" altLang="zh-CN" sz="2000" b="1" dirty="0">
              <a:ea typeface="Times New Roman" panose="02020603050405020304" pitchFamily="18" charset="0"/>
            </a:endParaRPr>
          </a:p>
        </p:txBody>
      </p:sp>
      <p:sp>
        <p:nvSpPr>
          <p:cNvPr id="5"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5.3.1 </a:t>
            </a:r>
            <a:r>
              <a:rPr kumimoji="0" lang="zh-CN" altLang="en-US" sz="4000" b="1" kern="0" cap="none" spc="0" normalizeH="0" baseline="0" noProof="0" dirty="0">
                <a:solidFill>
                  <a:srgbClr val="000000"/>
                </a:solidFill>
                <a:latin typeface="Arial" panose="020B0604020202020204"/>
                <a:ea typeface="楷体_GB2312"/>
                <a:cs typeface="+mj-cs"/>
              </a:rPr>
              <a:t>结构类型的定义 </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5072380" y="4667885"/>
            <a:ext cx="4070350" cy="14173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270234" y="1412776"/>
            <a:ext cx="8315325" cy="4714875"/>
          </a:xfrm>
        </p:spPr>
        <p:txBody>
          <a:bodyPr vert="horz" wrap="square" lIns="91440" tIns="45720" rIns="91440" bIns="45720" numCol="1" anchor="t" anchorCtr="0" compatLnSpc="1"/>
          <a:lstStyle/>
          <a:p>
            <a:pPr marL="360045" marR="0" lvl="0" indent="-36004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访问结构成员</a:t>
            </a:r>
            <a:endPar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结构类型变量</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结构成员名</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点 </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称为</a:t>
            </a:r>
            <a:r>
              <a:rPr kumimoji="0" lang="zh-CN" altLang="en-US" sz="24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成员访问操作符</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，其左为结构类型（或类），右侧为成员</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结构类型的名字可以与同一作用域的其他非结构类型标识符相同；结构成员名的作用域为</a:t>
            </a:r>
            <a:r>
              <a:rPr kumimoji="0" lang="zh-CN" altLang="en-US" sz="24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结构作用域</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sym typeface="Arial" panose="020B0604020202020204" pitchFamily="34" charset="0"/>
              </a:rPr>
              <a:t>      例如：</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struct A {…};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结构类型</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A;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整型变量</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233170" marR="0" lvl="2" indent="-2286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struct A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a</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rgbClr val="C00000"/>
                </a:solidFill>
                <a:effectLst/>
                <a:uLnTx/>
                <a:uFillTx/>
                <a:latin typeface="+mn-lt"/>
                <a:ea typeface="+mn-ea"/>
                <a:cs typeface="Times New Roman" panose="02020603050405020304" pitchFamily="18" charset="0"/>
              </a:rPr>
              <a:t>此处变量</a:t>
            </a:r>
            <a:r>
              <a:rPr kumimoji="0" lang="en-US" altLang="zh-CN" sz="2000" b="1" i="0" u="none" strike="noStrike" kern="0" cap="none" spc="0" normalizeH="0" baseline="0" noProof="0" dirty="0">
                <a:ln>
                  <a:noFill/>
                </a:ln>
                <a:solidFill>
                  <a:srgbClr val="C00000"/>
                </a:solidFill>
                <a:effectLst/>
                <a:uLnTx/>
                <a:uFillTx/>
                <a:latin typeface="+mn-lt"/>
                <a:ea typeface="+mn-ea"/>
                <a:cs typeface="Times New Roman" panose="02020603050405020304" pitchFamily="18" charset="0"/>
              </a:rPr>
              <a:t>a</a:t>
            </a:r>
            <a:r>
              <a:rPr kumimoji="0" lang="zh-CN" altLang="en-US" sz="2000" b="1" i="0" u="none" strike="noStrike" kern="0" cap="none" spc="0" normalizeH="0" baseline="0" noProof="0" dirty="0">
                <a:ln>
                  <a:noFill/>
                </a:ln>
                <a:solidFill>
                  <a:srgbClr val="C00000"/>
                </a:solidFill>
                <a:effectLst/>
                <a:uLnTx/>
                <a:uFillTx/>
                <a:latin typeface="+mn-lt"/>
                <a:ea typeface="+mn-ea"/>
                <a:cs typeface="Times New Roman" panose="02020603050405020304" pitchFamily="18" charset="0"/>
              </a:rPr>
              <a:t>的定义必须使用关键字</a:t>
            </a:r>
            <a:r>
              <a:rPr kumimoji="0" lang="en-US" altLang="zh-CN" sz="2000" b="1" i="0" u="none" strike="noStrike" kern="0" cap="none" spc="0" normalizeH="0" baseline="0" noProof="0" dirty="0" err="1">
                <a:ln>
                  <a:noFill/>
                </a:ln>
                <a:solidFill>
                  <a:srgbClr val="C00000"/>
                </a:solidFill>
                <a:effectLst/>
                <a:uLnTx/>
                <a:uFillTx/>
                <a:latin typeface="+mn-lt"/>
                <a:ea typeface="+mn-ea"/>
                <a:cs typeface="Times New Roman" panose="02020603050405020304" pitchFamily="18" charset="0"/>
              </a:rPr>
              <a:t>struct</a:t>
            </a:r>
            <a:endParaRPr kumimoji="0" lang="en-US" altLang="zh-CN" sz="2000" b="1" i="0" u="none" strike="noStrike" kern="0" cap="none" spc="0" normalizeH="0" baseline="0" noProof="0" dirty="0">
              <a:ln>
                <a:noFill/>
              </a:ln>
              <a:solidFill>
                <a:srgbClr val="C00000"/>
              </a:solidFill>
              <a:effectLst/>
              <a:uLnTx/>
              <a:uFillTx/>
              <a:latin typeface="+mn-lt"/>
              <a:ea typeface="+mn-ea"/>
              <a:cs typeface="Times New Roman" panose="02020603050405020304" pitchFamily="18" charset="0"/>
            </a:endParaRPr>
          </a:p>
          <a:p>
            <a:pPr marL="1233170" marR="0" lvl="2" indent="-2286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a.a1 = 1;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233170" marR="0" lvl="2" indent="-2286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a.a2 = 2;</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5.3.2 </a:t>
            </a:r>
            <a:r>
              <a:rPr kumimoji="0" lang="zh-CN" altLang="en-US" sz="4000" b="1" kern="0" cap="none" spc="0" normalizeH="0" baseline="0" noProof="0" dirty="0">
                <a:solidFill>
                  <a:srgbClr val="000000"/>
                </a:solidFill>
                <a:latin typeface="Arial" panose="020B0604020202020204"/>
                <a:ea typeface="楷体_GB2312"/>
                <a:cs typeface="+mj-cs"/>
              </a:rPr>
              <a:t>结构类型的操作 </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4140200" y="5517515"/>
            <a:ext cx="4572000" cy="645160"/>
          </a:xfrm>
          <a:prstGeom prst="rect">
            <a:avLst/>
          </a:prstGeom>
          <a:noFill/>
        </p:spPr>
        <p:txBody>
          <a:bodyPr wrap="square" rtlCol="0" anchor="t">
            <a:spAutoFit/>
          </a:bodyPr>
          <a:p>
            <a:pPr lvl="0"/>
            <a:r>
              <a:rPr lang="zh-CN" altLang="en-US" dirty="0">
                <a:solidFill>
                  <a:schemeClr val="tx2"/>
                </a:solidFill>
                <a:latin typeface="Times New Roman" panose="02020603050405020304" pitchFamily="18" charset="0"/>
                <a:cs typeface="Times New Roman" panose="02020603050405020304" pitchFamily="18" charset="0"/>
                <a:sym typeface="+mn-ea"/>
              </a:rPr>
              <a:t>结构作用域：不同结构的成员之间可以重名，还可以与程序中非结构成员的名字相同</a:t>
            </a:r>
            <a:endParaRPr lang="zh-CN" altLang="en-US" dirty="0">
              <a:solidFill>
                <a:schemeClr val="tx2"/>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179388" y="2021523"/>
            <a:ext cx="5815013" cy="3875088"/>
          </a:xfrm>
        </p:spPr>
        <p:txBody>
          <a:bodyPr vert="horz" wrap="square" lIns="91440" tIns="45720" rIns="91440" bIns="45720" numCol="1" anchor="t" anchorCtr="0" compatLnSpc="1"/>
          <a:lstStyle/>
          <a:p>
            <a:pPr marL="360045" marR="0" lvl="0" indent="-36004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赋值</a:t>
            </a:r>
            <a:endPar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可以对结构变量的成员赋值 </a:t>
            </a:r>
            <a:endParaRPr kumimoji="0" lang="en-US" altLang="zh-CN"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也可以进行整体结构赋值 </a:t>
            </a:r>
            <a:endPar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1225550" marR="0" lvl="2" indent="-2286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ea"/>
                <a:ea typeface="+mn-ea"/>
                <a:cs typeface="Times New Roman" panose="02020603050405020304" pitchFamily="18" charset="0"/>
              </a:rPr>
              <a:t> </a:t>
            </a:r>
            <a:r>
              <a:rPr kumimoji="0" lang="zh-CN" altLang="en-US" sz="2000" b="1" i="0" u="none" strike="noStrike" kern="0" cap="none" spc="0" normalizeH="0" baseline="0" noProof="0" dirty="0">
                <a:ln>
                  <a:noFill/>
                </a:ln>
                <a:solidFill>
                  <a:srgbClr val="C00000"/>
                </a:solidFill>
                <a:effectLst/>
                <a:uLnTx/>
                <a:uFillTx/>
                <a:latin typeface="+mn-ea"/>
                <a:ea typeface="+mn-ea"/>
                <a:cs typeface="Times New Roman" panose="02020603050405020304" pitchFamily="18" charset="0"/>
              </a:rPr>
              <a:t>但不同的结构类型之间不能相互赋值</a:t>
            </a:r>
            <a:endParaRPr kumimoji="0" lang="en-US" altLang="zh-CN" sz="2000" b="1" i="0" u="none" strike="noStrike" kern="0" cap="none" spc="0" normalizeH="0" baseline="0" noProof="0" dirty="0">
              <a:ln>
                <a:noFill/>
              </a:ln>
              <a:solidFill>
                <a:schemeClr val="tx2"/>
              </a:solidFill>
              <a:effectLst/>
              <a:uLnTx/>
              <a:uFillTx/>
              <a:latin typeface="+mn-ea"/>
              <a:ea typeface="+mn-ea"/>
              <a:cs typeface="Times New Roman" panose="02020603050405020304" pitchFamily="18" charset="0"/>
            </a:endParaRPr>
          </a:p>
          <a:p>
            <a:pPr marL="425450" marR="0" lvl="0" indent="-34290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endParaRPr kumimoji="0" lang="en-US" altLang="zh-CN" sz="1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360045" marR="0" lvl="0" indent="-36004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向函数传递结构</a:t>
            </a:r>
            <a:endPar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函数的形参定义为结构类型 </a:t>
            </a:r>
            <a:endParaRPr kumimoji="0" lang="en-US" altLang="zh-CN"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实参为结构变量</a:t>
            </a: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（值传递）</a:t>
            </a:r>
            <a:endParaRPr kumimoji="0" lang="en-US" altLang="zh-CN" sz="24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2"/>
                </a:solidFill>
                <a:effectLst/>
                <a:uLnTx/>
                <a:uFillTx/>
                <a:latin typeface="+mn-lt"/>
                <a:ea typeface="+mn-ea"/>
              </a:rPr>
              <a:t>可作为函数的返回值类型</a:t>
            </a:r>
            <a:endParaRPr kumimoji="0" lang="en-US" altLang="zh-CN" sz="24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endParaRPr kumimoji="0" lang="zh-CN" altLang="en-US" sz="20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825500" marR="0" lvl="1" indent="-28575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endPar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5.3.2 </a:t>
            </a:r>
            <a:r>
              <a:rPr kumimoji="0" lang="zh-CN" altLang="en-US" sz="4000" b="1" kern="0" cap="none" spc="0" normalizeH="0" baseline="0" noProof="0" dirty="0">
                <a:solidFill>
                  <a:srgbClr val="000000"/>
                </a:solidFill>
                <a:latin typeface="Arial" panose="020B0604020202020204"/>
                <a:ea typeface="楷体_GB2312"/>
                <a:cs typeface="+mj-cs"/>
              </a:rPr>
              <a:t>结构类型的操作 </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4787900" y="3789045"/>
            <a:ext cx="4314190" cy="24053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p:nvPr/>
        </p:nvSpPr>
        <p:spPr>
          <a:xfrm>
            <a:off x="611188" y="4849813"/>
            <a:ext cx="7848600" cy="6477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62467" name="Line 5"/>
          <p:cNvSpPr/>
          <p:nvPr/>
        </p:nvSpPr>
        <p:spPr>
          <a:xfrm>
            <a:off x="1403350" y="4849813"/>
            <a:ext cx="0" cy="647700"/>
          </a:xfrm>
          <a:prstGeom prst="line">
            <a:avLst/>
          </a:prstGeom>
          <a:ln w="9525" cap="flat" cmpd="sng">
            <a:solidFill>
              <a:schemeClr val="tx1"/>
            </a:solidFill>
            <a:prstDash val="solid"/>
            <a:headEnd type="none" w="med" len="med"/>
            <a:tailEnd type="none" w="med" len="med"/>
          </a:ln>
        </p:spPr>
      </p:sp>
      <p:sp>
        <p:nvSpPr>
          <p:cNvPr id="62468" name="Line 6"/>
          <p:cNvSpPr/>
          <p:nvPr/>
        </p:nvSpPr>
        <p:spPr>
          <a:xfrm>
            <a:off x="3203575" y="4849813"/>
            <a:ext cx="0" cy="647700"/>
          </a:xfrm>
          <a:prstGeom prst="line">
            <a:avLst/>
          </a:prstGeom>
          <a:ln w="9525" cap="flat" cmpd="sng">
            <a:solidFill>
              <a:schemeClr val="tx1"/>
            </a:solidFill>
            <a:prstDash val="solid"/>
            <a:headEnd type="none" w="med" len="med"/>
            <a:tailEnd type="none" w="med" len="med"/>
          </a:ln>
        </p:spPr>
      </p:sp>
      <p:sp>
        <p:nvSpPr>
          <p:cNvPr id="62469" name="Line 7"/>
          <p:cNvSpPr/>
          <p:nvPr/>
        </p:nvSpPr>
        <p:spPr>
          <a:xfrm>
            <a:off x="4067175" y="4849813"/>
            <a:ext cx="0" cy="647700"/>
          </a:xfrm>
          <a:prstGeom prst="line">
            <a:avLst/>
          </a:prstGeom>
          <a:ln w="9525" cap="flat" cmpd="sng">
            <a:solidFill>
              <a:schemeClr val="tx1"/>
            </a:solidFill>
            <a:prstDash val="solid"/>
            <a:headEnd type="none" w="med" len="med"/>
            <a:tailEnd type="none" w="med" len="med"/>
          </a:ln>
        </p:spPr>
      </p:sp>
      <p:sp>
        <p:nvSpPr>
          <p:cNvPr id="62470" name="Line 8"/>
          <p:cNvSpPr/>
          <p:nvPr/>
        </p:nvSpPr>
        <p:spPr>
          <a:xfrm>
            <a:off x="5219700" y="4849813"/>
            <a:ext cx="0" cy="647700"/>
          </a:xfrm>
          <a:prstGeom prst="line">
            <a:avLst/>
          </a:prstGeom>
          <a:ln w="9525" cap="flat" cmpd="sng">
            <a:solidFill>
              <a:schemeClr val="tx1"/>
            </a:solidFill>
            <a:prstDash val="solid"/>
            <a:headEnd type="none" w="med" len="med"/>
            <a:tailEnd type="none" w="med" len="med"/>
          </a:ln>
        </p:spPr>
      </p:sp>
      <p:sp>
        <p:nvSpPr>
          <p:cNvPr id="62471" name="Line 9"/>
          <p:cNvSpPr/>
          <p:nvPr/>
        </p:nvSpPr>
        <p:spPr>
          <a:xfrm>
            <a:off x="7380288" y="4849813"/>
            <a:ext cx="0" cy="647700"/>
          </a:xfrm>
          <a:prstGeom prst="line">
            <a:avLst/>
          </a:prstGeom>
          <a:ln w="9525" cap="flat" cmpd="sng">
            <a:solidFill>
              <a:schemeClr val="tx1"/>
            </a:solidFill>
            <a:prstDash val="solid"/>
            <a:headEnd type="none" w="med" len="med"/>
            <a:tailEnd type="none" w="med" len="med"/>
          </a:ln>
        </p:spPr>
      </p:sp>
      <p:sp>
        <p:nvSpPr>
          <p:cNvPr id="62472" name="Rectangle 10"/>
          <p:cNvSpPr/>
          <p:nvPr/>
        </p:nvSpPr>
        <p:spPr>
          <a:xfrm>
            <a:off x="539750" y="4346575"/>
            <a:ext cx="1008063" cy="431800"/>
          </a:xfrm>
          <a:prstGeom prst="rect">
            <a:avLst/>
          </a:prstGeom>
          <a:noFill/>
          <a:ln w="9525">
            <a:noFill/>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st.no</a:t>
            </a:r>
            <a:endParaRPr lang="en-US" altLang="zh-CN" sz="1800" b="1" dirty="0">
              <a:solidFill>
                <a:schemeClr val="tx1"/>
              </a:solidFill>
            </a:endParaRPr>
          </a:p>
        </p:txBody>
      </p:sp>
      <p:sp>
        <p:nvSpPr>
          <p:cNvPr id="62473" name="Rectangle 11"/>
          <p:cNvSpPr/>
          <p:nvPr/>
        </p:nvSpPr>
        <p:spPr>
          <a:xfrm>
            <a:off x="1763713" y="5570538"/>
            <a:ext cx="1008062" cy="431800"/>
          </a:xfrm>
          <a:prstGeom prst="rect">
            <a:avLst/>
          </a:prstGeom>
          <a:noFill/>
          <a:ln w="9525">
            <a:noFill/>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st.student</a:t>
            </a:r>
            <a:endParaRPr lang="en-US" altLang="zh-CN" sz="1800" b="1" dirty="0">
              <a:solidFill>
                <a:schemeClr val="tx1"/>
              </a:solidFill>
            </a:endParaRPr>
          </a:p>
        </p:txBody>
      </p:sp>
      <p:sp>
        <p:nvSpPr>
          <p:cNvPr id="62474" name="Rectangle 12"/>
          <p:cNvSpPr/>
          <p:nvPr/>
        </p:nvSpPr>
        <p:spPr>
          <a:xfrm>
            <a:off x="3132138" y="4346575"/>
            <a:ext cx="1008062" cy="431800"/>
          </a:xfrm>
          <a:prstGeom prst="rect">
            <a:avLst/>
          </a:prstGeom>
          <a:noFill/>
          <a:ln w="9525">
            <a:noFill/>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st.sex</a:t>
            </a:r>
            <a:endParaRPr lang="en-US" altLang="zh-CN" sz="1800" b="1" dirty="0">
              <a:solidFill>
                <a:schemeClr val="tx1"/>
              </a:solidFill>
            </a:endParaRPr>
          </a:p>
        </p:txBody>
      </p:sp>
      <p:sp>
        <p:nvSpPr>
          <p:cNvPr id="62475" name="Rectangle 13"/>
          <p:cNvSpPr/>
          <p:nvPr/>
        </p:nvSpPr>
        <p:spPr>
          <a:xfrm>
            <a:off x="3635375" y="5570538"/>
            <a:ext cx="2016125" cy="431800"/>
          </a:xfrm>
          <a:prstGeom prst="rect">
            <a:avLst/>
          </a:prstGeom>
          <a:noFill/>
          <a:ln w="9525">
            <a:noFill/>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st.birth_date</a:t>
            </a:r>
            <a:endParaRPr lang="en-US" altLang="zh-CN" sz="1800" b="1" dirty="0">
              <a:solidFill>
                <a:schemeClr val="tx1"/>
              </a:solidFill>
            </a:endParaRPr>
          </a:p>
        </p:txBody>
      </p:sp>
      <p:sp>
        <p:nvSpPr>
          <p:cNvPr id="62476" name="Rectangle 14"/>
          <p:cNvSpPr/>
          <p:nvPr/>
        </p:nvSpPr>
        <p:spPr>
          <a:xfrm>
            <a:off x="7237413" y="5570538"/>
            <a:ext cx="1511300" cy="431800"/>
          </a:xfrm>
          <a:prstGeom prst="rect">
            <a:avLst/>
          </a:prstGeom>
          <a:noFill/>
          <a:ln w="9525">
            <a:noFill/>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st.major</a:t>
            </a:r>
            <a:endParaRPr lang="en-US" altLang="zh-CN" sz="1800" b="1" dirty="0">
              <a:solidFill>
                <a:schemeClr val="tx1"/>
              </a:solidFill>
            </a:endParaRPr>
          </a:p>
        </p:txBody>
      </p:sp>
      <p:sp>
        <p:nvSpPr>
          <p:cNvPr id="62477" name="Rectangle 15"/>
          <p:cNvSpPr/>
          <p:nvPr/>
        </p:nvSpPr>
        <p:spPr>
          <a:xfrm>
            <a:off x="5291138" y="4346575"/>
            <a:ext cx="2016125" cy="431800"/>
          </a:xfrm>
          <a:prstGeom prst="rect">
            <a:avLst/>
          </a:prstGeom>
          <a:noFill/>
          <a:ln w="9525">
            <a:noFill/>
          </a:ln>
        </p:spPr>
        <p:txBody>
          <a:bodyPr wrap="none" anchor="ctr" anchorCtr="0"/>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st.birth_place</a:t>
            </a:r>
            <a:endParaRPr lang="en-US" altLang="zh-CN" sz="1800" b="1" dirty="0">
              <a:solidFill>
                <a:schemeClr val="tx1"/>
              </a:solidFill>
            </a:endParaRPr>
          </a:p>
        </p:txBody>
      </p:sp>
      <p:sp>
        <p:nvSpPr>
          <p:cNvPr id="16"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5.3.2 </a:t>
            </a:r>
            <a:r>
              <a:rPr kumimoji="0" lang="zh-CN" altLang="en-US" sz="4000" b="1" kern="0" cap="none" spc="0" normalizeH="0" baseline="0" noProof="0" dirty="0">
                <a:solidFill>
                  <a:srgbClr val="000000"/>
                </a:solidFill>
                <a:latin typeface="Arial" panose="020B0604020202020204"/>
                <a:ea typeface="楷体_GB2312"/>
                <a:cs typeface="+mj-cs"/>
              </a:rPr>
              <a:t>结构类型的操作 </a:t>
            </a:r>
            <a:endParaRPr kumimoji="0" lang="zh-CN" altLang="en-US" sz="4000" b="1" kern="0" cap="none" spc="0" normalizeH="0" baseline="0" noProof="0" dirty="0">
              <a:solidFill>
                <a:schemeClr val="tx2"/>
              </a:solidFill>
              <a:latin typeface="+mj-lt"/>
              <a:ea typeface="+mj-ea"/>
              <a:cs typeface="+mj-cs"/>
            </a:endParaRPr>
          </a:p>
        </p:txBody>
      </p:sp>
      <p:sp>
        <p:nvSpPr>
          <p:cNvPr id="62479" name="Rectangle 3"/>
          <p:cNvSpPr>
            <a:spLocks noGrp="1"/>
          </p:cNvSpPr>
          <p:nvPr>
            <p:ph type="body"/>
          </p:nvPr>
        </p:nvSpPr>
        <p:spPr>
          <a:xfrm>
            <a:off x="569913" y="2127250"/>
            <a:ext cx="7889875" cy="4443413"/>
          </a:xfrm>
        </p:spPr>
        <p:txBody>
          <a:bodyPr vert="horz" wrap="square" lIns="91440" tIns="45720" rIns="91440" bIns="45720" anchor="t" anchorCtr="0"/>
          <a:lstStyle/>
          <a:p>
            <a:pPr marL="358775" indent="-358775" algn="just" eaLnBrk="1" hangingPunct="1"/>
            <a:r>
              <a:rPr lang="zh-CN" altLang="en-US" sz="2800" b="1" dirty="0"/>
              <a:t>结构变量的存储</a:t>
            </a:r>
            <a:endParaRPr lang="en-US" altLang="zh-CN" sz="2800" b="1" dirty="0"/>
          </a:p>
          <a:p>
            <a:pPr marL="758825" lvl="1" indent="-358775" algn="just" eaLnBrk="1" hangingPunct="1">
              <a:buFont typeface="Wingdings" panose="05000000000000000000" pitchFamily="2" charset="2"/>
              <a:buChar char="l"/>
            </a:pPr>
            <a:r>
              <a:rPr lang="zh-CN" altLang="en-US" sz="2400" b="1" dirty="0"/>
              <a:t>结构类型的变量在内存中占用一块</a:t>
            </a:r>
            <a:r>
              <a:rPr lang="zh-CN" altLang="en-US" sz="2400" b="1" dirty="0">
                <a:solidFill>
                  <a:srgbClr val="FF0000"/>
                </a:solidFill>
              </a:rPr>
              <a:t>连续</a:t>
            </a:r>
            <a:r>
              <a:rPr lang="zh-CN" altLang="en-US" sz="2400" b="1" dirty="0"/>
              <a:t>的存储空间，各个元素按照它们</a:t>
            </a:r>
            <a:r>
              <a:rPr lang="zh-CN" altLang="en-US" sz="2400" b="1" dirty="0">
                <a:solidFill>
                  <a:srgbClr val="FF0000"/>
                </a:solidFill>
              </a:rPr>
              <a:t>在结构类型中的定义顺序、依次存储</a:t>
            </a:r>
            <a:r>
              <a:rPr lang="zh-CN" altLang="en-US" sz="2400" b="1" dirty="0"/>
              <a:t>在这块内存空间中（</a:t>
            </a:r>
            <a:r>
              <a:rPr lang="zh-CN" altLang="en-US" sz="2400" b="1" dirty="0">
                <a:cs typeface="Times New Roman" panose="02020603050405020304" pitchFamily="18" charset="0"/>
              </a:rPr>
              <a:t>在逻辑上没有先后次序</a:t>
            </a:r>
            <a:r>
              <a:rPr lang="zh-CN" altLang="en-US" sz="2400" b="1" dirty="0"/>
              <a:t>）。</a:t>
            </a:r>
            <a:endParaRPr lang="en-US" altLang="zh-CN" sz="2400"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type="body"/>
          </p:nvPr>
        </p:nvSpPr>
        <p:spPr>
          <a:xfrm>
            <a:off x="565150" y="2212975"/>
            <a:ext cx="7929563" cy="3519488"/>
          </a:xfrm>
        </p:spPr>
        <p:txBody>
          <a:bodyPr vert="horz" wrap="square" lIns="91440" tIns="45720" rIns="91440" bIns="45720" anchor="t" anchorCtr="0"/>
          <a:lstStyle/>
          <a:p>
            <a:pPr marL="358775" indent="-358775" algn="just" eaLnBrk="1" hangingPunct="1"/>
            <a:r>
              <a:rPr lang="zh-CN" altLang="en-US" sz="2800" b="1" dirty="0">
                <a:cs typeface="Times New Roman" panose="02020603050405020304" pitchFamily="18" charset="0"/>
              </a:rPr>
              <a:t>结构变量的存储</a:t>
            </a:r>
            <a:endParaRPr lang="en-US" altLang="zh-CN" sz="2800" b="1" dirty="0">
              <a:cs typeface="Times New Roman" panose="02020603050405020304" pitchFamily="18" charset="0"/>
            </a:endParaRPr>
          </a:p>
          <a:p>
            <a:pPr marL="758825" lvl="1" indent="-358775" algn="just" eaLnBrk="1" hangingPunct="1">
              <a:buFont typeface="Wingdings" panose="05000000000000000000" pitchFamily="2" charset="2"/>
              <a:buChar char="l"/>
            </a:pPr>
            <a:r>
              <a:rPr lang="zh-CN" altLang="en-US" sz="2400" b="1" dirty="0">
                <a:cs typeface="Times New Roman" panose="02020603050405020304" pitchFamily="18" charset="0"/>
              </a:rPr>
              <a:t>有的</a:t>
            </a:r>
            <a:r>
              <a:rPr lang="en-US" altLang="zh-CN" sz="2400" b="1" dirty="0">
                <a:cs typeface="Times New Roman" panose="02020603050405020304" pitchFamily="18" charset="0"/>
              </a:rPr>
              <a:t>C++</a:t>
            </a:r>
            <a:r>
              <a:rPr lang="zh-CN" altLang="en-US" sz="2400" b="1" dirty="0">
                <a:cs typeface="Times New Roman" panose="02020603050405020304" pitchFamily="18" charset="0"/>
              </a:rPr>
              <a:t>编译器会对结构变量的地址空间进行</a:t>
            </a:r>
            <a:r>
              <a:rPr lang="zh-CN" altLang="en-US" sz="2400" b="1" dirty="0">
                <a:solidFill>
                  <a:srgbClr val="FF0000"/>
                </a:solidFill>
                <a:cs typeface="Times New Roman" panose="02020603050405020304" pitchFamily="18" charset="0"/>
              </a:rPr>
              <a:t>对齐</a:t>
            </a:r>
            <a:r>
              <a:rPr lang="zh-CN" altLang="en-US" sz="2400" b="1" dirty="0">
                <a:cs typeface="Times New Roman" panose="02020603050405020304" pitchFamily="18" charset="0"/>
              </a:rPr>
              <a:t>，例如：比如</a:t>
            </a:r>
            <a:r>
              <a:rPr lang="en-US" altLang="zh-CN" sz="2400" b="1" dirty="0">
                <a:cs typeface="Times New Roman" panose="02020603050405020304" pitchFamily="18" charset="0"/>
              </a:rPr>
              <a:t>4</a:t>
            </a:r>
            <a:r>
              <a:rPr lang="zh-CN" altLang="en-US" sz="2400" b="1" dirty="0">
                <a:cs typeface="Times New Roman" panose="02020603050405020304" pitchFamily="18" charset="0"/>
              </a:rPr>
              <a:t>个字节</a:t>
            </a:r>
            <a:endParaRPr lang="en-US" altLang="zh-CN" sz="2400" b="1" dirty="0">
              <a:cs typeface="Times New Roman" panose="02020603050405020304" pitchFamily="18" charset="0"/>
            </a:endParaRPr>
          </a:p>
          <a:p>
            <a:pPr marL="758825" lvl="1" indent="-358775" algn="just" eaLnBrk="1" hangingPunct="1">
              <a:buNone/>
            </a:pPr>
            <a:r>
              <a:rPr lang="en-US" altLang="zh-CN" sz="2000" b="1" dirty="0">
                <a:cs typeface="Times New Roman" panose="02020603050405020304" pitchFamily="18" charset="0"/>
              </a:rPr>
              <a:t>       struct  //</a:t>
            </a:r>
            <a:r>
              <a:rPr lang="zh-CN" altLang="en-US" sz="2000" b="1" dirty="0">
                <a:cs typeface="Times New Roman" panose="02020603050405020304" pitchFamily="18" charset="0"/>
              </a:rPr>
              <a:t>结构成员的地址对齐到</a:t>
            </a:r>
            <a:r>
              <a:rPr lang="en-US" altLang="zh-CN" sz="2000" b="1" dirty="0">
                <a:cs typeface="Times New Roman" panose="02020603050405020304" pitchFamily="18" charset="0"/>
              </a:rPr>
              <a:t>4</a:t>
            </a:r>
            <a:r>
              <a:rPr lang="zh-CN" altLang="en-US" sz="2000" b="1" dirty="0">
                <a:cs typeface="Times New Roman" panose="02020603050405020304" pitchFamily="18" charset="0"/>
              </a:rPr>
              <a:t>的倍数</a:t>
            </a:r>
            <a:endParaRPr lang="en-US" altLang="zh-CN" sz="2000" b="1" dirty="0">
              <a:cs typeface="Times New Roman" panose="02020603050405020304" pitchFamily="18" charset="0"/>
            </a:endParaRPr>
          </a:p>
          <a:p>
            <a:pPr marL="758825" lvl="1" indent="-358775" algn="just" eaLnBrk="1" hangingPunct="1">
              <a:buNone/>
            </a:pPr>
            <a:r>
              <a:rPr lang="en-US" altLang="zh-CN" sz="2000" b="1" dirty="0">
                <a:cs typeface="Times New Roman" panose="02020603050405020304" pitchFamily="18" charset="0"/>
              </a:rPr>
              <a:t>       {   char ch1;  //</a:t>
            </a:r>
            <a:r>
              <a:rPr lang="zh-CN" altLang="en-US" sz="2000" b="1" dirty="0">
                <a:cs typeface="Times New Roman" panose="02020603050405020304" pitchFamily="18" charset="0"/>
              </a:rPr>
              <a:t>对齐到</a:t>
            </a:r>
            <a:r>
              <a:rPr lang="en-US" altLang="zh-CN" sz="2000" b="1" dirty="0">
                <a:cs typeface="Times New Roman" panose="02020603050405020304" pitchFamily="18" charset="0"/>
              </a:rPr>
              <a:t>4</a:t>
            </a:r>
            <a:r>
              <a:rPr lang="zh-CN" altLang="en-US" sz="2000" b="1" dirty="0">
                <a:cs typeface="Times New Roman" panose="02020603050405020304" pitchFamily="18" charset="0"/>
              </a:rPr>
              <a:t>的倍数的边界上</a:t>
            </a:r>
            <a:endParaRPr lang="en-US" altLang="zh-CN" sz="2000" b="1" dirty="0">
              <a:cs typeface="Times New Roman" panose="02020603050405020304" pitchFamily="18" charset="0"/>
            </a:endParaRPr>
          </a:p>
          <a:p>
            <a:pPr marL="758825" lvl="1" indent="-358775" algn="just" eaLnBrk="1" hangingPunct="1">
              <a:buNone/>
            </a:pPr>
            <a:r>
              <a:rPr lang="en-US" altLang="zh-CN" sz="2000" b="1" dirty="0">
                <a:cs typeface="Times New Roman" panose="02020603050405020304" pitchFamily="18" charset="0"/>
              </a:rPr>
              <a:t>           int i1; </a:t>
            </a:r>
            <a:endParaRPr lang="en-US" altLang="zh-CN" sz="2000" b="1" dirty="0">
              <a:cs typeface="Times New Roman" panose="02020603050405020304" pitchFamily="18" charset="0"/>
            </a:endParaRPr>
          </a:p>
          <a:p>
            <a:pPr marL="758825" lvl="1" indent="-358775" algn="just" eaLnBrk="1" hangingPunct="1">
              <a:buNone/>
            </a:pPr>
            <a:r>
              <a:rPr lang="en-US" altLang="zh-CN" sz="2000" b="1" dirty="0">
                <a:cs typeface="Times New Roman" panose="02020603050405020304" pitchFamily="18" charset="0"/>
              </a:rPr>
              <a:t>           char ch2;  //</a:t>
            </a:r>
            <a:r>
              <a:rPr lang="zh-CN" altLang="en-US" sz="2000" b="1" dirty="0">
                <a:cs typeface="Times New Roman" panose="02020603050405020304" pitchFamily="18" charset="0"/>
              </a:rPr>
              <a:t>对齐到</a:t>
            </a:r>
            <a:r>
              <a:rPr lang="en-US" altLang="zh-CN" sz="2000" b="1" dirty="0">
                <a:cs typeface="Times New Roman" panose="02020603050405020304" pitchFamily="18" charset="0"/>
              </a:rPr>
              <a:t>4</a:t>
            </a:r>
            <a:r>
              <a:rPr lang="zh-CN" altLang="en-US" sz="2000" b="1" dirty="0">
                <a:cs typeface="Times New Roman" panose="02020603050405020304" pitchFamily="18" charset="0"/>
              </a:rPr>
              <a:t>的倍数的边界上</a:t>
            </a:r>
            <a:endParaRPr lang="en-US" altLang="zh-CN" sz="2000" b="1" dirty="0">
              <a:cs typeface="Times New Roman" panose="02020603050405020304" pitchFamily="18" charset="0"/>
            </a:endParaRPr>
          </a:p>
          <a:p>
            <a:pPr marL="758825" lvl="1" indent="-358775" algn="just" eaLnBrk="1" hangingPunct="1">
              <a:buNone/>
            </a:pPr>
            <a:r>
              <a:rPr lang="en-US" altLang="zh-CN" sz="2000" b="1" dirty="0">
                <a:cs typeface="Times New Roman" panose="02020603050405020304" pitchFamily="18" charset="0"/>
              </a:rPr>
              <a:t>           int i2;</a:t>
            </a:r>
            <a:endParaRPr lang="en-US" altLang="zh-CN" sz="2000" b="1" dirty="0">
              <a:cs typeface="Times New Roman" panose="02020603050405020304" pitchFamily="18" charset="0"/>
            </a:endParaRPr>
          </a:p>
          <a:p>
            <a:pPr marL="758825" lvl="1" indent="-358775" algn="just" eaLnBrk="1" hangingPunct="1">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marL="758825" lvl="1" indent="-358775" algn="just" eaLnBrk="1" hangingPunct="1">
              <a:buNone/>
            </a:pPr>
            <a:r>
              <a:rPr lang="zh-CN" altLang="en-US" sz="2000" b="1" dirty="0">
                <a:ea typeface="Times New Roman" panose="02020603050405020304" pitchFamily="18" charset="0"/>
              </a:rPr>
              <a:t>例子自己课后去看看</a:t>
            </a:r>
            <a:endParaRPr lang="zh-CN" altLang="en-US" sz="2000" b="1" dirty="0">
              <a:ea typeface="Times New Roman" panose="02020603050405020304" pitchFamily="18" charset="0"/>
            </a:endParaRPr>
          </a:p>
        </p:txBody>
      </p:sp>
      <p:sp>
        <p:nvSpPr>
          <p:cNvPr id="16"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5.3.2 </a:t>
            </a:r>
            <a:r>
              <a:rPr kumimoji="0" lang="zh-CN" altLang="en-US" sz="4000" b="1" kern="0" cap="none" spc="0" normalizeH="0" baseline="0" noProof="0" dirty="0">
                <a:solidFill>
                  <a:srgbClr val="000000"/>
                </a:solidFill>
                <a:latin typeface="Arial" panose="020B0604020202020204"/>
                <a:ea typeface="楷体_GB2312"/>
                <a:cs typeface="+mj-cs"/>
              </a:rPr>
              <a:t>结构类型的操作 </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104775" y="0"/>
            <a:ext cx="8934450" cy="6793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p:cNvSpPr>
          <p:nvPr>
            <p:ph type="body"/>
          </p:nvPr>
        </p:nvSpPr>
        <p:spPr>
          <a:xfrm>
            <a:off x="1090613" y="2205038"/>
            <a:ext cx="7010400" cy="3803650"/>
          </a:xfrm>
        </p:spPr>
        <p:txBody>
          <a:bodyPr vert="horz" wrap="square" lIns="91440" tIns="45720" rIns="91440" bIns="45720" anchor="t" anchorCtr="0"/>
          <a:lstStyle/>
          <a:p>
            <a:pPr eaLnBrk="1" hangingPunct="1"/>
            <a:r>
              <a:rPr lang="zh-CN" altLang="en-US" sz="2800" b="1" dirty="0"/>
              <a:t>枚举类型</a:t>
            </a:r>
            <a:r>
              <a:rPr lang="zh-CN" altLang="en-US" sz="2800" b="1" dirty="0">
                <a:latin typeface="Times New Roman" panose="02020603050405020304" pitchFamily="18" charset="0"/>
                <a:cs typeface="Times New Roman" panose="02020603050405020304" pitchFamily="18" charset="0"/>
              </a:rPr>
              <a:t>变量的定义格式</a:t>
            </a:r>
            <a:endParaRPr lang="zh-CN" altLang="en-US" sz="2800" b="1" dirty="0">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l"/>
            </a:pPr>
            <a:r>
              <a:rPr lang="en-US" altLang="zh-CN" sz="2400" b="1" dirty="0">
                <a:solidFill>
                  <a:srgbClr val="0070C0"/>
                </a:solidFill>
                <a:latin typeface="Times New Roman" panose="02020603050405020304" pitchFamily="18" charset="0"/>
                <a:cs typeface="Times New Roman" panose="02020603050405020304" pitchFamily="18" charset="0"/>
              </a:rPr>
              <a:t>&lt;</a:t>
            </a:r>
            <a:r>
              <a:rPr lang="zh-CN" altLang="en-US" sz="2400" b="1" dirty="0">
                <a:solidFill>
                  <a:srgbClr val="0070C0"/>
                </a:solidFill>
                <a:latin typeface="Times New Roman" panose="02020603050405020304" pitchFamily="18" charset="0"/>
                <a:cs typeface="Times New Roman" panose="02020603050405020304" pitchFamily="18" charset="0"/>
              </a:rPr>
              <a:t>枚举类型名</a:t>
            </a:r>
            <a:r>
              <a:rPr lang="en-US" altLang="zh-CN" sz="2400" b="1" dirty="0">
                <a:solidFill>
                  <a:srgbClr val="0070C0"/>
                </a:solidFill>
                <a:latin typeface="Times New Roman" panose="02020603050405020304" pitchFamily="18" charset="0"/>
                <a:cs typeface="Times New Roman" panose="02020603050405020304" pitchFamily="18" charset="0"/>
              </a:rPr>
              <a:t>&gt; &lt;</a:t>
            </a:r>
            <a:r>
              <a:rPr lang="zh-CN" altLang="en-US" sz="2400" b="1" dirty="0">
                <a:solidFill>
                  <a:srgbClr val="0070C0"/>
                </a:solidFill>
                <a:latin typeface="Times New Roman" panose="02020603050405020304" pitchFamily="18" charset="0"/>
                <a:cs typeface="Times New Roman" panose="02020603050405020304" pitchFamily="18" charset="0"/>
              </a:rPr>
              <a:t>变量表</a:t>
            </a:r>
            <a:r>
              <a:rPr lang="en-US" altLang="zh-CN" sz="2400" b="1" dirty="0">
                <a:solidFill>
                  <a:srgbClr val="0070C0"/>
                </a:solidFill>
                <a:latin typeface="Times New Roman" panose="02020603050405020304" pitchFamily="18" charset="0"/>
                <a:cs typeface="Times New Roman" panose="02020603050405020304" pitchFamily="18" charset="0"/>
              </a:rPr>
              <a:t>&gt;;</a:t>
            </a:r>
            <a:endParaRPr lang="en-US" altLang="zh-CN" sz="2400" b="1" dirty="0">
              <a:solidFill>
                <a:srgbClr val="0070C0"/>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Ø"/>
            </a:pPr>
            <a:r>
              <a:rPr lang="en-US" altLang="zh-CN" sz="2000" b="1" dirty="0">
                <a:solidFill>
                  <a:srgbClr val="000000"/>
                </a:solidFill>
                <a:latin typeface="Times New Roman" panose="02020603050405020304" pitchFamily="18" charset="0"/>
                <a:cs typeface="Times New Roman" panose="02020603050405020304" pitchFamily="18" charset="0"/>
              </a:rPr>
              <a:t> </a:t>
            </a:r>
            <a:r>
              <a:rPr lang="zh-CN" altLang="en-US" sz="2000" b="1" dirty="0">
                <a:solidFill>
                  <a:srgbClr val="000000"/>
                </a:solidFill>
                <a:latin typeface="Times New Roman" panose="02020603050405020304" pitchFamily="18" charset="0"/>
                <a:cs typeface="Times New Roman" panose="02020603050405020304" pitchFamily="18" charset="0"/>
              </a:rPr>
              <a:t>例如：</a:t>
            </a:r>
            <a:r>
              <a:rPr lang="en-US" altLang="zh-CN" sz="2000" b="1" dirty="0">
                <a:solidFill>
                  <a:srgbClr val="000000"/>
                </a:solidFill>
                <a:latin typeface="Times New Roman" panose="02020603050405020304" pitchFamily="18" charset="0"/>
                <a:cs typeface="Times New Roman" panose="02020603050405020304" pitchFamily="18" charset="0"/>
              </a:rPr>
              <a:t>Day work_day, rest_day;</a:t>
            </a:r>
            <a:endParaRPr lang="en-US" altLang="zh-CN" sz="2000" b="1" dirty="0">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l"/>
            </a:pPr>
            <a:r>
              <a:rPr lang="en-US" altLang="zh-CN" sz="2400" b="1" dirty="0">
                <a:solidFill>
                  <a:srgbClr val="0070C0"/>
                </a:solidFill>
                <a:latin typeface="Times New Roman" panose="02020603050405020304" pitchFamily="18" charset="0"/>
                <a:cs typeface="Times New Roman" panose="02020603050405020304" pitchFamily="18" charset="0"/>
              </a:rPr>
              <a:t>enum &lt;</a:t>
            </a:r>
            <a:r>
              <a:rPr lang="zh-CN" altLang="en-US" sz="2400" b="1" dirty="0">
                <a:solidFill>
                  <a:srgbClr val="0070C0"/>
                </a:solidFill>
                <a:latin typeface="Times New Roman" panose="02020603050405020304" pitchFamily="18" charset="0"/>
                <a:cs typeface="Times New Roman" panose="02020603050405020304" pitchFamily="18" charset="0"/>
              </a:rPr>
              <a:t>枚举类型名</a:t>
            </a:r>
            <a:r>
              <a:rPr lang="en-US" altLang="zh-CN" sz="2400" b="1" dirty="0">
                <a:solidFill>
                  <a:srgbClr val="0070C0"/>
                </a:solidFill>
                <a:latin typeface="Times New Roman" panose="02020603050405020304" pitchFamily="18" charset="0"/>
                <a:cs typeface="Times New Roman" panose="02020603050405020304" pitchFamily="18" charset="0"/>
              </a:rPr>
              <a:t>&gt; &lt;</a:t>
            </a:r>
            <a:r>
              <a:rPr lang="zh-CN" altLang="en-US" sz="2400" b="1" dirty="0">
                <a:solidFill>
                  <a:srgbClr val="0070C0"/>
                </a:solidFill>
                <a:latin typeface="Times New Roman" panose="02020603050405020304" pitchFamily="18" charset="0"/>
                <a:cs typeface="Times New Roman" panose="02020603050405020304" pitchFamily="18" charset="0"/>
              </a:rPr>
              <a:t>变量表</a:t>
            </a:r>
            <a:r>
              <a:rPr lang="en-US" altLang="zh-CN" sz="2400" b="1" dirty="0">
                <a:solidFill>
                  <a:srgbClr val="0070C0"/>
                </a:solidFill>
                <a:latin typeface="Times New Roman" panose="02020603050405020304" pitchFamily="18" charset="0"/>
                <a:cs typeface="Times New Roman" panose="02020603050405020304" pitchFamily="18" charset="0"/>
              </a:rPr>
              <a:t>&gt;; </a:t>
            </a:r>
            <a:endParaRPr lang="en-US" altLang="zh-CN" sz="2400" b="1" dirty="0">
              <a:solidFill>
                <a:srgbClr val="0070C0"/>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Ø"/>
            </a:pPr>
            <a:r>
              <a:rPr lang="en-US" altLang="zh-CN" sz="2000" b="1" dirty="0">
                <a:solidFill>
                  <a:srgbClr val="000000"/>
                </a:solidFill>
                <a:latin typeface="Times New Roman" panose="02020603050405020304" pitchFamily="18" charset="0"/>
                <a:cs typeface="Times New Roman" panose="02020603050405020304" pitchFamily="18" charset="0"/>
              </a:rPr>
              <a:t> C</a:t>
            </a:r>
            <a:r>
              <a:rPr lang="zh-CN" altLang="en-US" sz="2000" b="1" dirty="0">
                <a:solidFill>
                  <a:srgbClr val="000000"/>
                </a:solidFill>
                <a:latin typeface="Times New Roman" panose="02020603050405020304" pitchFamily="18" charset="0"/>
                <a:cs typeface="Times New Roman" panose="02020603050405020304" pitchFamily="18" charset="0"/>
              </a:rPr>
              <a:t>语言的写法</a:t>
            </a:r>
            <a:endParaRPr lang="en-US" altLang="zh-CN" sz="2000" b="1" dirty="0">
              <a:solidFill>
                <a:srgbClr val="000000"/>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l"/>
            </a:pPr>
            <a:r>
              <a:rPr lang="en-US" altLang="zh-CN" sz="2400" b="1" dirty="0">
                <a:solidFill>
                  <a:srgbClr val="0070C0"/>
                </a:solidFill>
                <a:latin typeface="Times New Roman" panose="02020603050405020304" pitchFamily="18" charset="0"/>
                <a:cs typeface="Times New Roman" panose="02020603050405020304" pitchFamily="18" charset="0"/>
              </a:rPr>
              <a:t>enum &lt;</a:t>
            </a:r>
            <a:r>
              <a:rPr lang="zh-CN" altLang="en-US" sz="2400" b="1" dirty="0">
                <a:solidFill>
                  <a:srgbClr val="0070C0"/>
                </a:solidFill>
                <a:latin typeface="Times New Roman" panose="02020603050405020304" pitchFamily="18" charset="0"/>
                <a:cs typeface="Times New Roman" panose="02020603050405020304" pitchFamily="18" charset="0"/>
              </a:rPr>
              <a:t>枚举类型名</a:t>
            </a:r>
            <a:r>
              <a:rPr lang="en-US" altLang="zh-CN" sz="2400" b="1" dirty="0">
                <a:solidFill>
                  <a:srgbClr val="0070C0"/>
                </a:solidFill>
                <a:latin typeface="Times New Roman" panose="02020603050405020304" pitchFamily="18" charset="0"/>
                <a:cs typeface="Times New Roman" panose="02020603050405020304" pitchFamily="18" charset="0"/>
              </a:rPr>
              <a:t>&gt; {&lt;</a:t>
            </a:r>
            <a:r>
              <a:rPr lang="zh-CN" altLang="en-US" sz="2400" b="1" dirty="0">
                <a:solidFill>
                  <a:srgbClr val="0070C0"/>
                </a:solidFill>
                <a:latin typeface="Times New Roman" panose="02020603050405020304" pitchFamily="18" charset="0"/>
                <a:cs typeface="Times New Roman" panose="02020603050405020304" pitchFamily="18" charset="0"/>
              </a:rPr>
              <a:t>枚举值表</a:t>
            </a:r>
            <a:r>
              <a:rPr lang="en-US" altLang="zh-CN" sz="2400" b="1" dirty="0">
                <a:solidFill>
                  <a:srgbClr val="0070C0"/>
                </a:solidFill>
                <a:latin typeface="Times New Roman" panose="02020603050405020304" pitchFamily="18" charset="0"/>
                <a:cs typeface="Times New Roman" panose="02020603050405020304" pitchFamily="18" charset="0"/>
              </a:rPr>
              <a:t>&gt;} &lt;</a:t>
            </a:r>
            <a:r>
              <a:rPr lang="zh-CN" altLang="en-US" sz="2400" b="1" dirty="0">
                <a:solidFill>
                  <a:srgbClr val="0070C0"/>
                </a:solidFill>
                <a:latin typeface="Times New Roman" panose="02020603050405020304" pitchFamily="18" charset="0"/>
                <a:cs typeface="Times New Roman" panose="02020603050405020304" pitchFamily="18" charset="0"/>
              </a:rPr>
              <a:t>变量表</a:t>
            </a:r>
            <a:r>
              <a:rPr lang="en-US" altLang="zh-CN" sz="2400" b="1" dirty="0">
                <a:solidFill>
                  <a:srgbClr val="0070C0"/>
                </a:solidFill>
                <a:latin typeface="Times New Roman" panose="02020603050405020304" pitchFamily="18" charset="0"/>
                <a:cs typeface="Times New Roman" panose="02020603050405020304" pitchFamily="18" charset="0"/>
              </a:rPr>
              <a:t>&gt;;</a:t>
            </a:r>
            <a:endParaRPr lang="en-US" altLang="zh-CN" sz="2400" b="1" dirty="0">
              <a:solidFill>
                <a:srgbClr val="0070C0"/>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Ø"/>
            </a:pPr>
            <a:r>
              <a:rPr lang="zh-CN" altLang="en-US" sz="2000" b="1" dirty="0">
                <a:latin typeface="Times New Roman" panose="02020603050405020304" pitchFamily="18" charset="0"/>
                <a:cs typeface="Times New Roman" panose="02020603050405020304" pitchFamily="18" charset="0"/>
              </a:rPr>
              <a:t> 例如：</a:t>
            </a:r>
            <a:r>
              <a:rPr lang="en-US" altLang="zh-CN" sz="2000" b="1" dirty="0">
                <a:latin typeface="Times New Roman" panose="02020603050405020304" pitchFamily="18" charset="0"/>
                <a:cs typeface="Times New Roman" panose="02020603050405020304" pitchFamily="18" charset="0"/>
              </a:rPr>
              <a:t>enum Day {SUN, MON, TUE}  d1, d2;</a:t>
            </a:r>
            <a:endParaRPr lang="en-US" altLang="zh-CN" sz="2000" b="1" dirty="0">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l"/>
            </a:pPr>
            <a:r>
              <a:rPr lang="en-US" altLang="zh-CN" sz="2400" b="1" dirty="0">
                <a:solidFill>
                  <a:srgbClr val="0070C0"/>
                </a:solidFill>
                <a:latin typeface="Times New Roman" panose="02020603050405020304" pitchFamily="18" charset="0"/>
                <a:cs typeface="Times New Roman" panose="02020603050405020304" pitchFamily="18" charset="0"/>
              </a:rPr>
              <a:t>enum {&lt;</a:t>
            </a:r>
            <a:r>
              <a:rPr lang="zh-CN" altLang="en-US" sz="2400" b="1" dirty="0">
                <a:solidFill>
                  <a:srgbClr val="0070C0"/>
                </a:solidFill>
                <a:latin typeface="Times New Roman" panose="02020603050405020304" pitchFamily="18" charset="0"/>
                <a:cs typeface="Times New Roman" panose="02020603050405020304" pitchFamily="18" charset="0"/>
              </a:rPr>
              <a:t>枚举值表</a:t>
            </a:r>
            <a:r>
              <a:rPr lang="en-US" altLang="zh-CN" sz="2400" b="1" dirty="0">
                <a:solidFill>
                  <a:srgbClr val="0070C0"/>
                </a:solidFill>
                <a:latin typeface="Times New Roman" panose="02020603050405020304" pitchFamily="18" charset="0"/>
                <a:cs typeface="Times New Roman" panose="02020603050405020304" pitchFamily="18" charset="0"/>
              </a:rPr>
              <a:t>&gt;} &lt;</a:t>
            </a:r>
            <a:r>
              <a:rPr lang="zh-CN" altLang="en-US" sz="2400" b="1" dirty="0">
                <a:solidFill>
                  <a:srgbClr val="0070C0"/>
                </a:solidFill>
                <a:latin typeface="Times New Roman" panose="02020603050405020304" pitchFamily="18" charset="0"/>
                <a:cs typeface="Times New Roman" panose="02020603050405020304" pitchFamily="18" charset="0"/>
              </a:rPr>
              <a:t>变量表</a:t>
            </a:r>
            <a:r>
              <a:rPr lang="en-US" altLang="zh-CN" sz="2400" b="1" dirty="0">
                <a:solidFill>
                  <a:srgbClr val="0070C0"/>
                </a:solidFill>
                <a:latin typeface="Times New Roman" panose="02020603050405020304" pitchFamily="18" charset="0"/>
                <a:cs typeface="Times New Roman" panose="02020603050405020304" pitchFamily="18" charset="0"/>
              </a:rPr>
              <a:t>&gt;;</a:t>
            </a:r>
            <a:endParaRPr lang="en-US" altLang="zh-CN" sz="2400" b="1" dirty="0">
              <a:solidFill>
                <a:srgbClr val="0070C0"/>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Ø"/>
            </a:pPr>
            <a:r>
              <a:rPr lang="zh-CN" altLang="en-US" sz="2000" b="1" dirty="0">
                <a:latin typeface="Times New Roman" panose="02020603050405020304" pitchFamily="18" charset="0"/>
                <a:cs typeface="Times New Roman" panose="02020603050405020304" pitchFamily="18" charset="0"/>
              </a:rPr>
              <a:t> 例如：</a:t>
            </a:r>
            <a:r>
              <a:rPr lang="en-US" altLang="zh-CN" sz="2000" b="1" dirty="0">
                <a:latin typeface="Times New Roman" panose="02020603050405020304" pitchFamily="18" charset="0"/>
                <a:cs typeface="Times New Roman" panose="02020603050405020304" pitchFamily="18" charset="0"/>
              </a:rPr>
              <a:t>enum {V1, V2, V3}  v1, v2;</a:t>
            </a:r>
            <a:endParaRPr lang="en-US" altLang="zh-CN" sz="2000" b="1" dirty="0">
              <a:latin typeface="Times New Roman" panose="02020603050405020304" pitchFamily="18" charset="0"/>
              <a:ea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5.1.1 </a:t>
            </a:r>
            <a:r>
              <a:rPr kumimoji="0" lang="zh-CN" altLang="en-US" sz="4000" b="1" kern="0" cap="none" spc="0" normalizeH="0" baseline="0" noProof="0" dirty="0">
                <a:solidFill>
                  <a:schemeClr val="tx2"/>
                </a:solidFill>
                <a:latin typeface="+mj-lt"/>
                <a:ea typeface="+mj-ea"/>
                <a:cs typeface="+mj-cs"/>
              </a:rPr>
              <a:t>枚举类型的定义</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63" name="Rectangle 3"/>
          <p:cNvSpPr>
            <a:spLocks noGrp="1"/>
          </p:cNvSpPr>
          <p:nvPr>
            <p:ph type="body" idx="4294967295"/>
          </p:nvPr>
        </p:nvSpPr>
        <p:spPr>
          <a:xfrm>
            <a:off x="1524000" y="2477135"/>
            <a:ext cx="5214938" cy="3200400"/>
          </a:xfrm>
        </p:spPr>
        <p:txBody>
          <a:bodyPr vert="horz" wrap="square" lIns="91440" tIns="45720" rIns="91440" bIns="45720" anchor="t" anchorCtr="0"/>
          <a:lstStyle/>
          <a:p>
            <a:pPr eaLnBrk="1" hangingPunct="1">
              <a:buNone/>
            </a:pPr>
            <a:r>
              <a:rPr lang="en-US" altLang="zh-CN" sz="2800" b="1" dirty="0"/>
              <a:t>5.1 </a:t>
            </a:r>
            <a:r>
              <a:rPr lang="zh-CN" altLang="zh-CN" sz="2800" b="1" dirty="0"/>
              <a:t>枚举类型</a:t>
            </a:r>
            <a:endParaRPr lang="zh-CN" altLang="zh-CN" sz="2800" b="1" dirty="0"/>
          </a:p>
          <a:p>
            <a:pPr eaLnBrk="1" hangingPunct="1">
              <a:buNone/>
            </a:pPr>
            <a:r>
              <a:rPr lang="en-US" altLang="zh-CN" sz="2800" b="1" dirty="0"/>
              <a:t>5.2 </a:t>
            </a:r>
            <a:r>
              <a:rPr lang="zh-CN" altLang="zh-CN" sz="2800" b="1" dirty="0"/>
              <a:t>数组类型</a:t>
            </a:r>
            <a:endParaRPr lang="zh-CN" altLang="zh-CN" sz="2800" b="1" dirty="0"/>
          </a:p>
          <a:p>
            <a:pPr eaLnBrk="1" hangingPunct="1">
              <a:buNone/>
            </a:pPr>
            <a:r>
              <a:rPr lang="en-US" altLang="zh-CN" sz="2800" b="1" dirty="0"/>
              <a:t>5.3 </a:t>
            </a:r>
            <a:r>
              <a:rPr lang="zh-CN" altLang="zh-CN" sz="2800" b="1" dirty="0"/>
              <a:t>结构类型</a:t>
            </a:r>
            <a:endParaRPr lang="en-US" altLang="zh-CN" sz="2800" b="1" dirty="0"/>
          </a:p>
          <a:p>
            <a:pPr eaLnBrk="1" hangingPunct="1">
              <a:buNone/>
            </a:pPr>
            <a:r>
              <a:rPr lang="en-US" altLang="zh-CN" sz="2800" b="1" dirty="0">
                <a:solidFill>
                  <a:srgbClr val="0070C0"/>
                </a:solidFill>
              </a:rPr>
              <a:t>5.4 </a:t>
            </a:r>
            <a:r>
              <a:rPr lang="zh-CN" altLang="zh-CN" sz="2800" b="1" dirty="0">
                <a:solidFill>
                  <a:srgbClr val="0070C0"/>
                </a:solidFill>
              </a:rPr>
              <a:t>联合类型</a:t>
            </a:r>
            <a:endParaRPr lang="zh-CN" altLang="zh-CN" sz="2800" b="1" dirty="0">
              <a:solidFill>
                <a:srgbClr val="0070C0"/>
              </a:solidFill>
            </a:endParaRPr>
          </a:p>
          <a:p>
            <a:pPr eaLnBrk="1" hangingPunct="1">
              <a:buNone/>
            </a:pPr>
            <a:r>
              <a:rPr lang="en-US" altLang="zh-CN" sz="2800" b="1" dirty="0"/>
              <a:t>5.5 </a:t>
            </a:r>
            <a:r>
              <a:rPr lang="zh-CN" altLang="zh-CN" sz="2800" b="1" dirty="0"/>
              <a:t>指针类型</a:t>
            </a:r>
            <a:endParaRPr lang="zh-CN" altLang="zh-CN" sz="2800" b="1" dirty="0"/>
          </a:p>
          <a:p>
            <a:pPr eaLnBrk="1" hangingPunct="1">
              <a:buNone/>
            </a:pPr>
            <a:r>
              <a:rPr lang="en-US" altLang="zh-CN" sz="2800" b="1" dirty="0"/>
              <a:t>5.6 </a:t>
            </a:r>
            <a:r>
              <a:rPr lang="zh-CN" altLang="zh-CN" sz="2800" b="1" dirty="0"/>
              <a:t>引用类型</a:t>
            </a:r>
            <a:endParaRPr lang="zh-CN" altLang="zh-CN" sz="2800" b="1" dirty="0"/>
          </a:p>
        </p:txBody>
      </p:sp>
      <p:sp>
        <p:nvSpPr>
          <p:cNvPr id="5" name="Rectangle 2"/>
          <p:cNvSpPr txBox="1">
            <a:spLocks noChangeArrowheads="1"/>
          </p:cNvSpPr>
          <p:nvPr/>
        </p:nvSpPr>
        <p:spPr bwMode="auto">
          <a:xfrm>
            <a:off x="899592" y="379095"/>
            <a:ext cx="7010400" cy="1527175"/>
          </a:xfrm>
          <a:prstGeom prst="rect">
            <a:avLst/>
          </a:prstGeom>
          <a:noFill/>
          <a:ln w="9525">
            <a:noFill/>
            <a:miter lim="800000"/>
          </a:ln>
        </p:spPr>
        <p:txBody>
          <a:bodyPr anchor="ctr"/>
          <a:lstStyle/>
          <a:p>
            <a:pPr algn="ctr" eaLnBrk="1" hangingPunct="1">
              <a:defRPr/>
            </a:pPr>
            <a:r>
              <a:rPr lang="zh-CN" altLang="zh-CN" sz="4800" b="1" dirty="0"/>
              <a:t>本章内容</a:t>
            </a:r>
            <a:endParaRPr lang="zh-CN" altLang="en-US" sz="48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type="body"/>
          </p:nvPr>
        </p:nvSpPr>
        <p:spPr>
          <a:xfrm>
            <a:off x="755650" y="2263775"/>
            <a:ext cx="7632700" cy="3671888"/>
          </a:xfrm>
        </p:spPr>
        <p:txBody>
          <a:bodyPr vert="horz" wrap="square" lIns="91440" tIns="45720" rIns="91440" bIns="45720" anchor="t" anchorCtr="0"/>
          <a:lstStyle/>
          <a:p>
            <a:pPr eaLnBrk="1" hangingPunct="1">
              <a:lnSpc>
                <a:spcPct val="90000"/>
              </a:lnSpc>
            </a:pPr>
            <a:r>
              <a:rPr lang="zh-CN" altLang="en-US" sz="2800" b="1" dirty="0">
                <a:solidFill>
                  <a:srgbClr val="FF0000"/>
                </a:solidFill>
                <a:cs typeface="Times New Roman" panose="02020603050405020304" pitchFamily="18" charset="0"/>
              </a:rPr>
              <a:t>联合类型：</a:t>
            </a:r>
            <a:r>
              <a:rPr lang="zh-CN" altLang="en-US" sz="2800" b="1" dirty="0">
                <a:cs typeface="Times New Roman" panose="02020603050405020304" pitchFamily="18" charset="0"/>
              </a:rPr>
              <a:t>用一种类型表示多种类型的数据。在</a:t>
            </a:r>
            <a:r>
              <a:rPr lang="en-US" altLang="zh-CN" sz="2800" b="1" dirty="0">
                <a:latin typeface="Times New Roman" panose="02020603050405020304" pitchFamily="18" charset="0"/>
                <a:cs typeface="Times New Roman" panose="02020603050405020304" pitchFamily="18" charset="0"/>
              </a:rPr>
              <a:t>C++</a:t>
            </a:r>
            <a:r>
              <a:rPr lang="zh-CN" altLang="en-US" sz="2800" b="1" dirty="0">
                <a:latin typeface="Times New Roman" panose="02020603050405020304" pitchFamily="18" charset="0"/>
                <a:cs typeface="Times New Roman" panose="02020603050405020304" pitchFamily="18" charset="0"/>
              </a:rPr>
              <a:t>程序中，该类型的变量会</a:t>
            </a:r>
            <a:r>
              <a:rPr lang="zh-CN" altLang="en-US" sz="2800" b="1" dirty="0">
                <a:solidFill>
                  <a:srgbClr val="FF0000"/>
                </a:solidFill>
                <a:latin typeface="Times New Roman" panose="02020603050405020304" pitchFamily="18" charset="0"/>
                <a:cs typeface="Times New Roman" panose="02020603050405020304" pitchFamily="18" charset="0"/>
              </a:rPr>
              <a:t>分阶段地</a:t>
            </a:r>
            <a:r>
              <a:rPr lang="zh-CN" altLang="en-US" sz="2800" b="1" dirty="0">
                <a:latin typeface="Times New Roman" panose="02020603050405020304" pitchFamily="18" charset="0"/>
                <a:cs typeface="Times New Roman" panose="02020603050405020304" pitchFamily="18" charset="0"/>
              </a:rPr>
              <a:t>作为不同的类型来使用。 </a:t>
            </a:r>
            <a:endParaRPr lang="en-US" altLang="zh-CN" sz="2800" b="1" dirty="0">
              <a:latin typeface="Times New Roman" panose="02020603050405020304" pitchFamily="18" charset="0"/>
              <a:cs typeface="Times New Roman" panose="02020603050405020304" pitchFamily="18" charset="0"/>
            </a:endParaRPr>
          </a:p>
          <a:p>
            <a:pPr eaLnBrk="1" hangingPunct="1">
              <a:lnSpc>
                <a:spcPct val="90000"/>
              </a:lnSpc>
            </a:pPr>
            <a:endParaRPr lang="en-US" altLang="zh-CN" sz="1000" b="1" dirty="0">
              <a:cs typeface="Times New Roman" panose="02020603050405020304" pitchFamily="18" charset="0"/>
            </a:endParaRPr>
          </a:p>
          <a:p>
            <a:pPr lvl="1"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下面给出了一个联合类型的</a:t>
            </a:r>
            <a:r>
              <a:rPr lang="zh-CN" altLang="en-US" sz="2400" b="1" dirty="0">
                <a:solidFill>
                  <a:srgbClr val="0070C0"/>
                </a:solidFill>
                <a:cs typeface="Times New Roman" panose="02020603050405020304" pitchFamily="18" charset="0"/>
              </a:rPr>
              <a:t>定义</a:t>
            </a:r>
            <a:r>
              <a:rPr lang="zh-CN" altLang="en-US" sz="2400" b="1" dirty="0">
                <a:cs typeface="Times New Roman" panose="02020603050405020304" pitchFamily="18" charset="0"/>
              </a:rPr>
              <a:t>：</a:t>
            </a:r>
            <a:endParaRPr lang="en-US" altLang="zh-CN" sz="24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a:t>
            </a:r>
            <a:r>
              <a:rPr lang="en-US" altLang="zh-CN" sz="2400" b="1" dirty="0">
                <a:cs typeface="Times New Roman" panose="02020603050405020304" pitchFamily="18" charset="0"/>
              </a:rPr>
              <a:t>          union A</a:t>
            </a:r>
            <a:endParaRPr lang="en-US" altLang="zh-CN" sz="2400" b="1" dirty="0">
              <a:cs typeface="Times New Roman" panose="02020603050405020304" pitchFamily="18" charset="0"/>
            </a:endParaRPr>
          </a:p>
          <a:p>
            <a:pPr lvl="1" eaLnBrk="1" hangingPunct="1">
              <a:lnSpc>
                <a:spcPct val="80000"/>
              </a:lnSpc>
              <a:buNone/>
            </a:pPr>
            <a:r>
              <a:rPr lang="en-US" altLang="zh-CN" sz="2400" b="1" dirty="0">
                <a:cs typeface="Times New Roman" panose="02020603050405020304" pitchFamily="18" charset="0"/>
              </a:rPr>
              <a:t>       {   int i;  </a:t>
            </a:r>
            <a:endParaRPr lang="en-US" altLang="zh-CN" sz="2400" b="1" dirty="0">
              <a:cs typeface="Times New Roman" panose="02020603050405020304" pitchFamily="18" charset="0"/>
            </a:endParaRPr>
          </a:p>
          <a:p>
            <a:pPr lvl="1" eaLnBrk="1" hangingPunct="1">
              <a:lnSpc>
                <a:spcPct val="80000"/>
              </a:lnSpc>
              <a:buNone/>
            </a:pPr>
            <a:r>
              <a:rPr lang="en-US" altLang="zh-CN" sz="2400" b="1" dirty="0">
                <a:cs typeface="Times New Roman" panose="02020603050405020304" pitchFamily="18" charset="0"/>
              </a:rPr>
              <a:t>           char c;</a:t>
            </a:r>
            <a:endParaRPr lang="en-US" altLang="zh-CN" sz="2400" b="1" dirty="0">
              <a:cs typeface="Times New Roman" panose="02020603050405020304" pitchFamily="18" charset="0"/>
            </a:endParaRPr>
          </a:p>
          <a:p>
            <a:pPr lvl="1" eaLnBrk="1" hangingPunct="1">
              <a:lnSpc>
                <a:spcPct val="80000"/>
              </a:lnSpc>
              <a:buNone/>
            </a:pPr>
            <a:r>
              <a:rPr lang="en-US" altLang="zh-CN" sz="2400" b="1" dirty="0">
                <a:cs typeface="Times New Roman" panose="02020603050405020304" pitchFamily="18" charset="0"/>
              </a:rPr>
              <a:t>           double d;</a:t>
            </a:r>
            <a:endParaRPr lang="en-US" altLang="zh-CN" sz="2400" b="1" dirty="0">
              <a:cs typeface="Times New Roman" panose="02020603050405020304" pitchFamily="18" charset="0"/>
            </a:endParaRPr>
          </a:p>
          <a:p>
            <a:pPr lvl="1" eaLnBrk="1" hangingPunct="1">
              <a:lnSpc>
                <a:spcPct val="80000"/>
              </a:lnSpc>
              <a:buNone/>
            </a:pPr>
            <a:r>
              <a:rPr lang="en-US" altLang="zh-CN" sz="2400" b="1" dirty="0">
                <a:cs typeface="Times New Roman" panose="02020603050405020304" pitchFamily="18" charset="0"/>
              </a:rPr>
              <a:t>       };</a:t>
            </a:r>
            <a:endParaRPr lang="en-US" altLang="zh-CN" sz="2400" b="1" dirty="0">
              <a:cs typeface="Times New Roman" panose="02020603050405020304" pitchFamily="18" charset="0"/>
            </a:endParaRPr>
          </a:p>
          <a:p>
            <a:pPr lvl="1" eaLnBrk="1" hangingPunct="1">
              <a:lnSpc>
                <a:spcPct val="80000"/>
              </a:lnSpc>
              <a:buNone/>
            </a:pPr>
            <a:endParaRPr lang="en-US" altLang="zh-CN" sz="1000" b="1" dirty="0">
              <a:latin typeface="Times New Roman" panose="02020603050405020304" pitchFamily="18" charset="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5.4 </a:t>
            </a:r>
            <a:r>
              <a:rPr kumimoji="0" lang="zh-CN" altLang="en-US" sz="4000" b="1" kern="0" cap="none" spc="0" normalizeH="0" baseline="0" noProof="0" dirty="0">
                <a:solidFill>
                  <a:schemeClr val="tx2"/>
                </a:solidFill>
                <a:latin typeface="+mj-lt"/>
                <a:ea typeface="+mj-ea"/>
                <a:cs typeface="+mj-cs"/>
              </a:rPr>
              <a:t>联合</a:t>
            </a:r>
            <a:r>
              <a:rPr kumimoji="0" lang="zh-CN" altLang="en-US" sz="4000" b="1" kern="0" cap="none" spc="0" normalizeH="0" baseline="0" noProof="0" dirty="0">
                <a:solidFill>
                  <a:srgbClr val="000000"/>
                </a:solidFill>
                <a:latin typeface="Arial" panose="020B0604020202020204"/>
                <a:ea typeface="楷体_GB2312"/>
                <a:cs typeface="+mj-cs"/>
              </a:rPr>
              <a:t>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body"/>
          </p:nvPr>
        </p:nvSpPr>
        <p:spPr>
          <a:xfrm>
            <a:off x="411162" y="1484784"/>
            <a:ext cx="8321675" cy="4500563"/>
          </a:xfrm>
        </p:spPr>
        <p:txBody>
          <a:bodyPr vert="horz" wrap="square" lIns="91440" tIns="45720" rIns="91440" bIns="45720" anchor="t" anchorCtr="0"/>
          <a:lstStyle/>
          <a:p>
            <a:pPr eaLnBrk="1" hangingPunct="1"/>
            <a:endParaRPr lang="en-US" altLang="zh-CN" sz="1000" b="1" dirty="0">
              <a:cs typeface="Times New Roman" panose="02020603050405020304" pitchFamily="18" charset="0"/>
            </a:endParaRPr>
          </a:p>
          <a:p>
            <a:pPr eaLnBrk="1" hangingPunct="1"/>
            <a:r>
              <a:rPr lang="zh-CN" altLang="en-US" sz="2800" b="1" dirty="0">
                <a:cs typeface="Times New Roman" panose="02020603050405020304" pitchFamily="18" charset="0"/>
              </a:rPr>
              <a:t>在程序运行的</a:t>
            </a:r>
            <a:r>
              <a:rPr lang="zh-CN" altLang="en-US" sz="2800" b="1" dirty="0">
                <a:solidFill>
                  <a:srgbClr val="FF0000"/>
                </a:solidFill>
                <a:cs typeface="Times New Roman" panose="02020603050405020304" pitchFamily="18" charset="0"/>
              </a:rPr>
              <a:t>不同时刻</a:t>
            </a:r>
            <a:r>
              <a:rPr lang="zh-CN" altLang="en-US" sz="2800" b="1" dirty="0">
                <a:cs typeface="Times New Roman" panose="02020603050405020304" pitchFamily="18" charset="0"/>
              </a:rPr>
              <a:t>，可以给一个联合类型的变量赋予不同类型的数据。</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zh-CN" altLang="en-US" sz="2400" b="1" dirty="0">
                <a:cs typeface="Times New Roman" panose="02020603050405020304" pitchFamily="18" charset="0"/>
              </a:rPr>
              <a:t>例如：</a:t>
            </a:r>
            <a:r>
              <a:rPr lang="en-US" altLang="zh-CN" sz="2400" b="1" dirty="0">
                <a:cs typeface="Times New Roman" panose="02020603050405020304" pitchFamily="18" charset="0"/>
              </a:rPr>
              <a:t>A a;</a:t>
            </a:r>
            <a:endParaRPr lang="en-US" altLang="zh-CN" sz="2400" b="1" dirty="0">
              <a:cs typeface="Times New Roman" panose="02020603050405020304" pitchFamily="18" charset="0"/>
            </a:endParaRPr>
          </a:p>
          <a:p>
            <a:pPr lvl="1" eaLnBrk="1" hangingPunct="1">
              <a:buNone/>
            </a:pPr>
            <a:r>
              <a:rPr lang="en-US" altLang="zh-CN" sz="2400" b="1" dirty="0">
                <a:cs typeface="Times New Roman" panose="02020603050405020304" pitchFamily="18" charset="0"/>
              </a:rPr>
              <a:t>              a.i = 12;  //</a:t>
            </a:r>
            <a:r>
              <a:rPr lang="zh-CN" altLang="en-US" sz="2400" b="1" dirty="0">
                <a:cs typeface="Times New Roman" panose="02020603050405020304" pitchFamily="18" charset="0"/>
              </a:rPr>
              <a:t>以下把</a:t>
            </a:r>
            <a:r>
              <a:rPr lang="en-US" altLang="zh-CN" sz="2400" b="1" dirty="0">
                <a:cs typeface="Times New Roman" panose="02020603050405020304" pitchFamily="18" charset="0"/>
              </a:rPr>
              <a:t>i</a:t>
            </a:r>
            <a:r>
              <a:rPr lang="zh-CN" altLang="en-US" sz="2400" b="1" dirty="0">
                <a:cs typeface="Times New Roman" panose="02020603050405020304" pitchFamily="18" charset="0"/>
              </a:rPr>
              <a:t>当作</a:t>
            </a:r>
            <a:r>
              <a:rPr lang="en-US" altLang="zh-CN" sz="2400" b="1" dirty="0">
                <a:cs typeface="Times New Roman" panose="02020603050405020304" pitchFamily="18" charset="0"/>
              </a:rPr>
              <a:t>int</a:t>
            </a:r>
            <a:r>
              <a:rPr lang="zh-CN" altLang="en-US" sz="2400" b="1" dirty="0">
                <a:cs typeface="Times New Roman" panose="02020603050405020304" pitchFamily="18" charset="0"/>
              </a:rPr>
              <a:t>型来用</a:t>
            </a:r>
            <a:endParaRPr lang="en-US" altLang="zh-CN" sz="2400" b="1" dirty="0">
              <a:cs typeface="Times New Roman" panose="02020603050405020304" pitchFamily="18" charset="0"/>
            </a:endParaRPr>
          </a:p>
          <a:p>
            <a:pPr lvl="1" eaLnBrk="1" hangingPunct="1">
              <a:buNone/>
            </a:pPr>
            <a:r>
              <a:rPr lang="en-US" altLang="zh-CN" sz="2400" b="1" dirty="0">
                <a:cs typeface="Times New Roman" panose="02020603050405020304" pitchFamily="18" charset="0"/>
              </a:rPr>
              <a:t>              ……</a:t>
            </a:r>
            <a:endParaRPr lang="zh-CN" altLang="en-US" sz="2400" b="1" dirty="0">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en-US" altLang="zh-CN" sz="2400" b="1" dirty="0">
                <a:cs typeface="Times New Roman" panose="02020603050405020304" pitchFamily="18" charset="0"/>
              </a:rPr>
              <a:t>a.c = 'X';  //</a:t>
            </a:r>
            <a:r>
              <a:rPr lang="zh-CN" altLang="en-US" sz="2400" b="1" dirty="0">
                <a:cs typeface="Times New Roman" panose="02020603050405020304" pitchFamily="18" charset="0"/>
              </a:rPr>
              <a:t>以下把</a:t>
            </a:r>
            <a:r>
              <a:rPr lang="en-US" altLang="zh-CN" sz="2400" b="1" dirty="0">
                <a:cs typeface="Times New Roman" panose="02020603050405020304" pitchFamily="18" charset="0"/>
              </a:rPr>
              <a:t>c</a:t>
            </a:r>
            <a:r>
              <a:rPr lang="zh-CN" altLang="en-US" sz="2400" b="1" dirty="0">
                <a:cs typeface="Times New Roman" panose="02020603050405020304" pitchFamily="18" charset="0"/>
              </a:rPr>
              <a:t>当作</a:t>
            </a:r>
            <a:r>
              <a:rPr lang="en-US" altLang="zh-CN" sz="2400" b="1" dirty="0">
                <a:cs typeface="Times New Roman" panose="02020603050405020304" pitchFamily="18" charset="0"/>
              </a:rPr>
              <a:t>char</a:t>
            </a:r>
            <a:r>
              <a:rPr lang="zh-CN" altLang="en-US" sz="2400" b="1" dirty="0">
                <a:cs typeface="Times New Roman" panose="02020603050405020304" pitchFamily="18" charset="0"/>
              </a:rPr>
              <a:t>型来用</a:t>
            </a:r>
            <a:endParaRPr lang="en-US" altLang="zh-CN" sz="2400" b="1" dirty="0">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en-US" altLang="zh-CN" sz="2400" b="1" dirty="0">
                <a:cs typeface="Times New Roman" panose="02020603050405020304" pitchFamily="18" charset="0"/>
              </a:rPr>
              <a:t>……</a:t>
            </a:r>
            <a:endParaRPr lang="zh-CN" altLang="en-US" sz="2400" b="1" dirty="0">
              <a:cs typeface="Times New Roman" panose="02020603050405020304" pitchFamily="18" charset="0"/>
            </a:endParaRPr>
          </a:p>
          <a:p>
            <a:pPr lvl="1" eaLnBrk="1" hangingPunct="1">
              <a:spcAft>
                <a:spcPct val="50000"/>
              </a:spcAft>
              <a:buNone/>
            </a:pPr>
            <a:r>
              <a:rPr lang="zh-CN" altLang="en-US" sz="2400" b="1" dirty="0">
                <a:cs typeface="Times New Roman" panose="02020603050405020304" pitchFamily="18" charset="0"/>
              </a:rPr>
              <a:t>              </a:t>
            </a:r>
            <a:r>
              <a:rPr lang="en-US" altLang="zh-CN" sz="2400" b="1" dirty="0">
                <a:cs typeface="Times New Roman" panose="02020603050405020304" pitchFamily="18" charset="0"/>
              </a:rPr>
              <a:t>a.d = 12.0;  //</a:t>
            </a:r>
            <a:r>
              <a:rPr lang="zh-CN" altLang="en-US" sz="2400" b="1" dirty="0">
                <a:cs typeface="Times New Roman" panose="02020603050405020304" pitchFamily="18" charset="0"/>
              </a:rPr>
              <a:t>以下把</a:t>
            </a:r>
            <a:r>
              <a:rPr lang="en-US" altLang="zh-CN" sz="2400" b="1" dirty="0">
                <a:cs typeface="Times New Roman" panose="02020603050405020304" pitchFamily="18" charset="0"/>
              </a:rPr>
              <a:t>d</a:t>
            </a:r>
            <a:r>
              <a:rPr lang="zh-CN" altLang="en-US" sz="2400" b="1" dirty="0">
                <a:cs typeface="Times New Roman" panose="02020603050405020304" pitchFamily="18" charset="0"/>
              </a:rPr>
              <a:t>当作</a:t>
            </a:r>
            <a:r>
              <a:rPr lang="en-US" altLang="zh-CN" sz="2400" b="1" dirty="0">
                <a:cs typeface="Times New Roman" panose="02020603050405020304" pitchFamily="18" charset="0"/>
              </a:rPr>
              <a:t>double</a:t>
            </a:r>
            <a:r>
              <a:rPr lang="zh-CN" altLang="en-US" sz="2400" b="1" dirty="0">
                <a:cs typeface="Times New Roman" panose="02020603050405020304" pitchFamily="18" charset="0"/>
              </a:rPr>
              <a:t>型来用</a:t>
            </a:r>
            <a:endParaRPr lang="en-US" altLang="zh-CN" sz="2400" b="1" dirty="0">
              <a:cs typeface="Times New Roman" panose="02020603050405020304" pitchFamily="18" charset="0"/>
            </a:endParaRPr>
          </a:p>
          <a:p>
            <a:pPr lvl="1" eaLnBrk="1" hangingPunct="1">
              <a:spcAft>
                <a:spcPct val="50000"/>
              </a:spcAft>
              <a:buNone/>
            </a:pPr>
            <a:r>
              <a:rPr lang="en-US" altLang="zh-CN" sz="2400" b="1" dirty="0">
                <a:cs typeface="Times New Roman" panose="02020603050405020304" pitchFamily="18" charset="0"/>
              </a:rPr>
              <a:t>              ……</a:t>
            </a:r>
            <a:endParaRPr lang="zh-CN" altLang="en-US" sz="2400" b="1" dirty="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5.4 </a:t>
            </a:r>
            <a:r>
              <a:rPr kumimoji="0" lang="zh-CN" altLang="en-US" sz="4000" b="1" kern="0" cap="none" spc="0" normalizeH="0" baseline="0" noProof="0" dirty="0">
                <a:solidFill>
                  <a:schemeClr val="tx2"/>
                </a:solidFill>
                <a:latin typeface="+mj-lt"/>
                <a:ea typeface="+mj-ea"/>
                <a:cs typeface="+mj-cs"/>
              </a:rPr>
              <a:t>联合</a:t>
            </a:r>
            <a:r>
              <a:rPr kumimoji="0" lang="zh-CN" altLang="en-US" sz="4000" b="1" kern="0" cap="none" spc="0" normalizeH="0" baseline="0" noProof="0" dirty="0">
                <a:solidFill>
                  <a:srgbClr val="000000"/>
                </a:solidFill>
                <a:latin typeface="Arial" panose="020B0604020202020204"/>
                <a:ea typeface="楷体_GB2312"/>
                <a:cs typeface="+mj-cs"/>
              </a:rPr>
              <a:t>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340518" y="1052736"/>
            <a:ext cx="8462963" cy="508476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联合类型的变量在内存中的分配：所有成员</a:t>
            </a:r>
            <a:r>
              <a:rPr kumimoji="0" lang="zh-CN" altLang="en-US" sz="28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占有同一块内存空间</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，大小为其中“</a:t>
            </a:r>
            <a:r>
              <a:rPr kumimoji="0" lang="zh-CN" altLang="en-US" sz="28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最大”成员</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所需内存空间的大小。</a:t>
            </a:r>
            <a:endPar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 a1, a2;</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4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cout</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&lt;&lt; </a:t>
            </a:r>
            <a:r>
              <a:rPr kumimoji="0" lang="en-US" altLang="zh-CN" sz="24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sizeof</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(a1);  //</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输出</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8</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endParaRPr kumimoji="0" lang="en-US" altLang="zh-CN" sz="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1" indent="-34290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对联合类型变量的某个成员赋值之后，如果使用其另外一个成员变量的值，很可能出错。</a:t>
            </a:r>
            <a:endParaRPr kumimoji="0" lang="zh-CN" altLang="en-US" sz="2800" b="1" i="0" u="none" strike="noStrike" kern="0" cap="none" spc="0" normalizeH="0" baseline="0" noProof="0" dirty="0">
              <a:ln>
                <a:noFill/>
              </a:ln>
              <a:solidFill>
                <a:srgbClr val="000000"/>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
                <a:srgbClr val="336666"/>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000000"/>
                </a:solidFill>
                <a:effectLst/>
                <a:uLnTx/>
                <a:uFillTx/>
                <a:latin typeface="+mn-lt"/>
                <a:ea typeface="+mn-ea"/>
                <a:cs typeface="Times New Roman" panose="02020603050405020304" pitchFamily="18" charset="0"/>
              </a:rPr>
              <a:t>例如：</a:t>
            </a:r>
            <a:r>
              <a:rPr kumimoji="0" lang="en-US" altLang="zh-CN" sz="2400" b="1" i="0" u="none" strike="noStrike" kern="0" cap="none" spc="0" normalizeH="0" baseline="0" noProof="0" dirty="0">
                <a:ln>
                  <a:noFill/>
                </a:ln>
                <a:solidFill>
                  <a:srgbClr val="000000"/>
                </a:solidFill>
                <a:effectLst/>
                <a:uLnTx/>
                <a:uFillTx/>
                <a:latin typeface="+mn-lt"/>
                <a:ea typeface="+mn-ea"/>
                <a:cs typeface="Times New Roman" panose="02020603050405020304" pitchFamily="18" charset="0"/>
              </a:rPr>
              <a:t>a1.i = 12;</a:t>
            </a:r>
            <a:endParaRPr kumimoji="0" lang="en-US" altLang="zh-CN" sz="2400" b="1" i="0" u="none" strike="noStrike" kern="0" cap="none" spc="0" normalizeH="0" baseline="0" noProof="0" dirty="0">
              <a:ln>
                <a:noFill/>
              </a:ln>
              <a:solidFill>
                <a:srgbClr val="000000"/>
              </a:solidFill>
              <a:effectLst/>
              <a:uLnTx/>
              <a:uFillTx/>
              <a:latin typeface="+mn-lt"/>
              <a:ea typeface="+mn-ea"/>
              <a:cs typeface="Times New Roman" panose="02020603050405020304" pitchFamily="18" charset="0"/>
            </a:endParaRPr>
          </a:p>
          <a:p>
            <a:pPr marL="1143000" marR="0" lvl="2" indent="-228600" algn="l" defTabSz="914400" rtl="0" eaLnBrk="1" fontAlgn="base" latinLnBrk="0" hangingPunct="1">
              <a:lnSpc>
                <a:spcPct val="80000"/>
              </a:lnSpc>
              <a:spcBef>
                <a:spcPct val="20000"/>
              </a:spcBef>
              <a:spcAft>
                <a:spcPct val="50000"/>
              </a:spcAft>
              <a:buClr>
                <a:srgbClr val="336666"/>
              </a:buClr>
              <a:buSzTx/>
              <a:buFont typeface="Wingdings" panose="05000000000000000000" pitchFamily="2" charset="2"/>
              <a:buNone/>
              <a:defRPr/>
            </a:pPr>
            <a:r>
              <a:rPr kumimoji="0" lang="en-US" altLang="zh-CN" sz="2400" b="1" i="0" u="none" strike="noStrike" kern="0" cap="none" spc="0" normalizeH="0" baseline="0" noProof="0" dirty="0">
                <a:ln>
                  <a:noFill/>
                </a:ln>
                <a:solidFill>
                  <a:srgbClr val="000000"/>
                </a:solidFill>
                <a:effectLst/>
                <a:uLnTx/>
                <a:uFillTx/>
                <a:latin typeface="+mn-lt"/>
                <a:ea typeface="宋体" panose="02010600030101010101" pitchFamily="2" charset="-122"/>
                <a:cs typeface="Times New Roman" panose="02020603050405020304" pitchFamily="18" charset="0"/>
              </a:rPr>
              <a:t>         </a:t>
            </a:r>
            <a:r>
              <a:rPr kumimoji="0" lang="en-US" altLang="zh-CN" sz="2400" b="1" i="0" u="none" strike="noStrike" kern="0" cap="none" spc="0" normalizeH="0" baseline="0" noProof="0" dirty="0" err="1">
                <a:ln>
                  <a:noFill/>
                </a:ln>
                <a:solidFill>
                  <a:srgbClr val="000000"/>
                </a:solidFill>
                <a:effectLst/>
                <a:uLnTx/>
                <a:uFillTx/>
                <a:latin typeface="+mn-lt"/>
                <a:ea typeface="宋体" panose="02010600030101010101" pitchFamily="2" charset="-122"/>
                <a:cs typeface="Times New Roman" panose="02020603050405020304" pitchFamily="18" charset="0"/>
              </a:rPr>
              <a:t>cout</a:t>
            </a:r>
            <a:r>
              <a:rPr kumimoji="0" lang="en-US" altLang="zh-CN" sz="2400" b="1" i="0" u="none" strike="noStrike" kern="0" cap="none" spc="0" normalizeH="0" baseline="0" noProof="0" dirty="0">
                <a:ln>
                  <a:noFill/>
                </a:ln>
                <a:solidFill>
                  <a:srgbClr val="000000"/>
                </a:solidFill>
                <a:effectLst/>
                <a:uLnTx/>
                <a:uFillTx/>
                <a:latin typeface="+mn-lt"/>
                <a:ea typeface="宋体" panose="02010600030101010101" pitchFamily="2" charset="-122"/>
                <a:cs typeface="Times New Roman" panose="02020603050405020304" pitchFamily="18" charset="0"/>
              </a:rPr>
              <a:t> &lt;&lt; a1.d;  </a:t>
            </a:r>
            <a:r>
              <a:rPr kumimoji="0" lang="en-US" altLang="zh-CN" sz="2400" b="1" i="0" u="none" strike="noStrike" kern="0" cap="none" spc="0" normalizeH="0" baseline="0" noProof="0" dirty="0">
                <a:ln>
                  <a:noFill/>
                </a:ln>
                <a:solidFill>
                  <a:srgbClr val="0000FF"/>
                </a:solidFill>
                <a:effectLst/>
                <a:uLnTx/>
                <a:uFillTx/>
                <a:latin typeface="+mn-lt"/>
                <a:ea typeface="楷体_GB2312" pitchFamily="1" charset="-122"/>
                <a:cs typeface="Times New Roman" panose="02020603050405020304" pitchFamily="18" charset="0"/>
              </a:rPr>
              <a:t>//</a:t>
            </a:r>
            <a:r>
              <a:rPr kumimoji="0" lang="zh-CN" altLang="en-US" sz="2400" b="1" i="0" u="none" strike="noStrike" kern="0" cap="none" spc="0" normalizeH="0" baseline="0" noProof="0" dirty="0">
                <a:ln>
                  <a:noFill/>
                </a:ln>
                <a:solidFill>
                  <a:srgbClr val="0000FF"/>
                </a:solidFill>
                <a:effectLst/>
                <a:uLnTx/>
                <a:uFillTx/>
                <a:latin typeface="+mn-lt"/>
                <a:ea typeface="楷体_GB2312" pitchFamily="1" charset="-122"/>
                <a:cs typeface="Times New Roman" panose="02020603050405020304" pitchFamily="18" charset="0"/>
              </a:rPr>
              <a:t>输出什么呢？</a:t>
            </a:r>
            <a:endParaRPr kumimoji="0" lang="en-US" altLang="zh-CN" sz="24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对联合类型的变量进行</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整体赋值，</a:t>
            </a: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将按照其占有的</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整个空间</a:t>
            </a:r>
            <a:r>
              <a:rPr kumimoji="0" lang="zh-CN" altLang="en-US"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进行赋值，而不是按照某个成员进行赋值。</a:t>
            </a:r>
            <a:endParaRPr kumimoji="0" lang="en-US" altLang="zh-CN" sz="2800" b="1" i="0" u="none" strike="noStrike" kern="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a2 = a1;</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938894" y="0"/>
            <a:ext cx="6804248" cy="1527175"/>
          </a:xfrm>
          <a:prstGeom prst="rect">
            <a:avLst/>
          </a:prstGeom>
          <a:noFill/>
          <a:ln w="9525">
            <a:noFill/>
            <a:miter lim="800000"/>
          </a:ln>
        </p:spPr>
        <p:txBody>
          <a:bodyPr anchor="ctr"/>
          <a:lstStyle/>
          <a:p>
            <a:pPr marR="0" algn="ctr"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5.4 </a:t>
            </a:r>
            <a:r>
              <a:rPr kumimoji="0" lang="zh-CN" altLang="en-US" sz="4000" b="1" kern="0" cap="none" spc="0" normalizeH="0" baseline="0" noProof="0" dirty="0">
                <a:solidFill>
                  <a:schemeClr val="tx2"/>
                </a:solidFill>
                <a:latin typeface="+mj-lt"/>
                <a:ea typeface="+mj-ea"/>
                <a:cs typeface="+mj-cs"/>
              </a:rPr>
              <a:t>联合</a:t>
            </a:r>
            <a:r>
              <a:rPr kumimoji="0" lang="zh-CN" altLang="en-US" sz="4000" b="1" kern="0" cap="none" spc="0" normalizeH="0" baseline="0" noProof="0" dirty="0">
                <a:solidFill>
                  <a:srgbClr val="000000"/>
                </a:solidFill>
                <a:latin typeface="Arial" panose="020B0604020202020204"/>
                <a:ea typeface="楷体_GB2312"/>
                <a:cs typeface="+mj-cs"/>
              </a:rPr>
              <a:t>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251460" y="6236970"/>
            <a:ext cx="7811770" cy="406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35560" y="-27305"/>
            <a:ext cx="8920480" cy="67995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707" name="Rectangle 3"/>
          <p:cNvSpPr>
            <a:spLocks noGrp="1"/>
          </p:cNvSpPr>
          <p:nvPr>
            <p:ph type="body" idx="4294967295"/>
          </p:nvPr>
        </p:nvSpPr>
        <p:spPr>
          <a:xfrm>
            <a:off x="1524000" y="2477135"/>
            <a:ext cx="5214938" cy="3200400"/>
          </a:xfrm>
        </p:spPr>
        <p:txBody>
          <a:bodyPr vert="horz" wrap="square" lIns="91440" tIns="45720" rIns="91440" bIns="45720" anchor="t" anchorCtr="0"/>
          <a:lstStyle/>
          <a:p>
            <a:pPr eaLnBrk="1" hangingPunct="1">
              <a:buNone/>
            </a:pPr>
            <a:r>
              <a:rPr lang="en-US" altLang="zh-CN" sz="2800" b="1" dirty="0"/>
              <a:t>5.1 </a:t>
            </a:r>
            <a:r>
              <a:rPr lang="zh-CN" altLang="zh-CN" sz="2800" b="1" dirty="0"/>
              <a:t>枚举类型</a:t>
            </a:r>
            <a:endParaRPr lang="zh-CN" altLang="zh-CN" sz="2800" b="1" dirty="0"/>
          </a:p>
          <a:p>
            <a:pPr eaLnBrk="1" hangingPunct="1">
              <a:buNone/>
            </a:pPr>
            <a:r>
              <a:rPr lang="en-US" altLang="zh-CN" sz="2800" b="1" dirty="0"/>
              <a:t>5.2 </a:t>
            </a:r>
            <a:r>
              <a:rPr lang="zh-CN" altLang="zh-CN" sz="2800" b="1" dirty="0"/>
              <a:t>数组类型</a:t>
            </a:r>
            <a:endParaRPr lang="zh-CN" altLang="zh-CN" sz="2800" b="1" dirty="0"/>
          </a:p>
          <a:p>
            <a:pPr eaLnBrk="1" hangingPunct="1">
              <a:buNone/>
            </a:pPr>
            <a:r>
              <a:rPr lang="en-US" altLang="zh-CN" sz="2800" b="1" dirty="0"/>
              <a:t>5.3 </a:t>
            </a:r>
            <a:r>
              <a:rPr lang="zh-CN" altLang="zh-CN" sz="2800" b="1" dirty="0"/>
              <a:t>结构类型</a:t>
            </a:r>
            <a:endParaRPr lang="en-US" altLang="zh-CN" sz="2800" b="1" dirty="0"/>
          </a:p>
          <a:p>
            <a:pPr eaLnBrk="1" hangingPunct="1">
              <a:buNone/>
            </a:pPr>
            <a:r>
              <a:rPr lang="en-US" altLang="zh-CN" sz="2800" b="1" dirty="0"/>
              <a:t>5.4 </a:t>
            </a:r>
            <a:r>
              <a:rPr lang="zh-CN" altLang="zh-CN" sz="2800" b="1" dirty="0"/>
              <a:t>联合类型</a:t>
            </a:r>
            <a:endParaRPr lang="zh-CN" altLang="zh-CN" sz="2800" b="1" dirty="0"/>
          </a:p>
          <a:p>
            <a:pPr eaLnBrk="1" hangingPunct="1">
              <a:buNone/>
            </a:pPr>
            <a:r>
              <a:rPr lang="en-US" altLang="zh-CN" sz="2800" b="1" dirty="0">
                <a:solidFill>
                  <a:srgbClr val="0070C0"/>
                </a:solidFill>
              </a:rPr>
              <a:t>5.5 </a:t>
            </a:r>
            <a:r>
              <a:rPr lang="zh-CN" altLang="zh-CN" sz="2800" b="1" dirty="0">
                <a:solidFill>
                  <a:srgbClr val="0070C0"/>
                </a:solidFill>
              </a:rPr>
              <a:t>指针类型</a:t>
            </a:r>
            <a:endParaRPr lang="zh-CN" altLang="zh-CN" sz="2800" b="1" dirty="0">
              <a:solidFill>
                <a:srgbClr val="0070C0"/>
              </a:solidFill>
            </a:endParaRPr>
          </a:p>
          <a:p>
            <a:pPr eaLnBrk="1" hangingPunct="1">
              <a:buNone/>
            </a:pPr>
            <a:r>
              <a:rPr lang="en-US" altLang="zh-CN" sz="2800" b="1" dirty="0"/>
              <a:t>5.6 </a:t>
            </a:r>
            <a:r>
              <a:rPr lang="zh-CN" altLang="zh-CN" sz="2800" b="1" dirty="0"/>
              <a:t>引用类型</a:t>
            </a:r>
            <a:endParaRPr lang="zh-CN" altLang="zh-CN" sz="2800" b="1" dirty="0"/>
          </a:p>
        </p:txBody>
      </p:sp>
      <p:sp>
        <p:nvSpPr>
          <p:cNvPr id="5" name="Rectangle 2"/>
          <p:cNvSpPr txBox="1">
            <a:spLocks noChangeArrowheads="1"/>
          </p:cNvSpPr>
          <p:nvPr/>
        </p:nvSpPr>
        <p:spPr bwMode="auto">
          <a:xfrm>
            <a:off x="899592" y="379095"/>
            <a:ext cx="7010400" cy="1527175"/>
          </a:xfrm>
          <a:prstGeom prst="rect">
            <a:avLst/>
          </a:prstGeom>
          <a:noFill/>
          <a:ln w="9525">
            <a:noFill/>
            <a:miter lim="800000"/>
          </a:ln>
        </p:spPr>
        <p:txBody>
          <a:bodyPr anchor="ctr"/>
          <a:lstStyle/>
          <a:p>
            <a:pPr algn="ctr" eaLnBrk="1" hangingPunct="1">
              <a:defRPr/>
            </a:pPr>
            <a:r>
              <a:rPr lang="zh-CN" altLang="zh-CN" sz="4800" b="1" dirty="0"/>
              <a:t>本章内容</a:t>
            </a:r>
            <a:endParaRPr lang="zh-CN" altLang="en-US" sz="48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p:cNvSpPr>
          <p:nvPr>
            <p:ph type="body"/>
          </p:nvPr>
        </p:nvSpPr>
        <p:spPr>
          <a:xfrm>
            <a:off x="352425" y="1375571"/>
            <a:ext cx="8286750" cy="3313112"/>
          </a:xfrm>
        </p:spPr>
        <p:txBody>
          <a:bodyPr vert="horz" wrap="square" lIns="91440" tIns="45720" rIns="91440" bIns="45720" anchor="t" anchorCtr="0"/>
          <a:lstStyle/>
          <a:p>
            <a:pPr eaLnBrk="1" hangingPunct="1"/>
            <a:r>
              <a:rPr lang="zh-CN" altLang="en-US" sz="2800" b="1" dirty="0"/>
              <a:t>指针是</a:t>
            </a:r>
            <a:r>
              <a:rPr lang="zh-CN" altLang="en-US" sz="2800" b="1" dirty="0">
                <a:solidFill>
                  <a:srgbClr val="FF0000"/>
                </a:solidFill>
              </a:rPr>
              <a:t>内存地址</a:t>
            </a:r>
            <a:r>
              <a:rPr lang="zh-CN" altLang="en-US" sz="2800" b="1" dirty="0"/>
              <a:t>的抽象表示，一个指针代表一个内存地址。内存地址在数值上是一个</a:t>
            </a:r>
            <a:r>
              <a:rPr lang="zh-CN" altLang="en-US" sz="2800" b="1" dirty="0">
                <a:solidFill>
                  <a:srgbClr val="FF0000"/>
                </a:solidFill>
              </a:rPr>
              <a:t>无符号整数、</a:t>
            </a:r>
            <a:r>
              <a:rPr lang="zh-CN" altLang="en-US" sz="2800" b="1" dirty="0"/>
              <a:t>但两者在概念上不相同：</a:t>
            </a:r>
            <a:endParaRPr lang="en-US" altLang="zh-CN" sz="2800" b="1" dirty="0"/>
          </a:p>
          <a:p>
            <a:pPr lvl="1" eaLnBrk="1" hangingPunct="1">
              <a:buFont typeface="Wingdings" panose="05000000000000000000" pitchFamily="2" charset="2"/>
              <a:buChar char="l"/>
            </a:pPr>
            <a:r>
              <a:rPr lang="zh-CN" altLang="en-US" sz="2400" b="1" dirty="0"/>
              <a:t>（值的意义）指针对应于某个内存单元，它关联到某个变量或者函数</a:t>
            </a:r>
            <a:endParaRPr lang="en-US" altLang="zh-CN" sz="2400" b="1" dirty="0"/>
          </a:p>
          <a:p>
            <a:pPr lvl="1" eaLnBrk="1" hangingPunct="1">
              <a:buFont typeface="Wingdings" panose="05000000000000000000" pitchFamily="2" charset="2"/>
              <a:buChar char="l"/>
            </a:pPr>
            <a:r>
              <a:rPr lang="zh-CN" altLang="en-US" sz="2400" b="1" dirty="0"/>
              <a:t>（对于操作）无符号整数的有些运算对指针没有意义</a:t>
            </a:r>
            <a:endParaRPr lang="en-US" altLang="zh-CN" sz="2400" b="1" dirty="0"/>
          </a:p>
          <a:p>
            <a:pPr eaLnBrk="1" hangingPunct="1"/>
            <a:endParaRPr lang="en-US" altLang="zh-CN" sz="1000" b="1" dirty="0"/>
          </a:p>
          <a:p>
            <a:pPr eaLnBrk="1" hangingPunct="1"/>
            <a:r>
              <a:rPr lang="zh-CN" altLang="en-US" sz="2800" b="1" dirty="0"/>
              <a:t>指针类型的变量拥有自己的内存空间</a:t>
            </a:r>
            <a:endParaRPr lang="zh-CN" altLang="en-US" sz="2800" b="1" dirty="0"/>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 </a:t>
            </a:r>
            <a:r>
              <a:rPr kumimoji="0" lang="zh-CN" altLang="en-US" sz="4000" b="1" kern="0" cap="none" spc="0" normalizeH="0" baseline="0" noProof="0" dirty="0">
                <a:solidFill>
                  <a:schemeClr val="tx2"/>
                </a:solidFill>
                <a:latin typeface="+mj-lt"/>
                <a:ea typeface="+mj-ea"/>
                <a:cs typeface="+mj-cs"/>
              </a:rPr>
              <a:t>指针</a:t>
            </a:r>
            <a:r>
              <a:rPr kumimoji="0" lang="zh-CN" altLang="en-US" sz="4000" b="1" kern="0" cap="none" spc="0" normalizeH="0" baseline="0" noProof="0" dirty="0">
                <a:solidFill>
                  <a:srgbClr val="000000"/>
                </a:solidFill>
                <a:latin typeface="Arial" panose="020B0604020202020204"/>
                <a:ea typeface="楷体_GB2312"/>
                <a:cs typeface="+mj-cs"/>
              </a:rPr>
              <a:t>类型</a:t>
            </a:r>
            <a:endParaRPr kumimoji="0" lang="zh-CN" altLang="en-US" sz="4000" b="1" kern="0" cap="none" spc="0" normalizeH="0" baseline="0" noProof="0" dirty="0">
              <a:solidFill>
                <a:schemeClr val="tx2"/>
              </a:solidFill>
              <a:latin typeface="+mj-lt"/>
              <a:ea typeface="+mj-ea"/>
              <a:cs typeface="+mj-cs"/>
            </a:endParaRPr>
          </a:p>
        </p:txBody>
      </p:sp>
      <p:sp>
        <p:nvSpPr>
          <p:cNvPr id="74756" name="Rectangle 2"/>
          <p:cNvSpPr/>
          <p:nvPr/>
        </p:nvSpPr>
        <p:spPr>
          <a:xfrm>
            <a:off x="3051622" y="5566966"/>
            <a:ext cx="184150" cy="369888"/>
          </a:xfrm>
          <a:prstGeom prst="rect">
            <a:avLst/>
          </a:prstGeom>
          <a:noFill/>
          <a:ln w="9525" cap="flat" cmpd="sng">
            <a:solidFill>
              <a:schemeClr val="tx1"/>
            </a:solidFill>
            <a:prstDash val="solid"/>
            <a:miter/>
            <a:headEnd type="none" w="med" len="med"/>
            <a:tailEnd type="none" w="med" len="med"/>
          </a:ln>
        </p:spPr>
        <p:txBody>
          <a:bodyPr wrap="none" anchor="ctr" anchorCtr="0">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74757" name="Rectangle 5"/>
          <p:cNvSpPr/>
          <p:nvPr/>
        </p:nvSpPr>
        <p:spPr>
          <a:xfrm>
            <a:off x="4635947" y="5566966"/>
            <a:ext cx="1368425" cy="369888"/>
          </a:xfrm>
          <a:prstGeom prst="rect">
            <a:avLst/>
          </a:prstGeom>
          <a:noFill/>
          <a:ln w="9525" cap="flat" cmpd="sng">
            <a:solidFill>
              <a:schemeClr val="tx1"/>
            </a:solidFill>
            <a:prstDash val="solid"/>
            <a:miter/>
            <a:headEnd type="none" w="med" len="med"/>
            <a:tailEnd type="none" w="med" len="med"/>
          </a:ln>
        </p:spPr>
        <p:txBody>
          <a:bodyPr anchor="ctr" anchorCtr="0">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74758" name="Line 6"/>
          <p:cNvSpPr/>
          <p:nvPr/>
        </p:nvSpPr>
        <p:spPr>
          <a:xfrm>
            <a:off x="3411984" y="5759054"/>
            <a:ext cx="1223963" cy="0"/>
          </a:xfrm>
          <a:prstGeom prst="line">
            <a:avLst/>
          </a:prstGeom>
          <a:ln w="9525" cap="flat" cmpd="sng">
            <a:solidFill>
              <a:schemeClr val="tx1"/>
            </a:solidFill>
            <a:prstDash val="solid"/>
            <a:headEnd type="none" w="med" len="med"/>
            <a:tailEnd type="triangle" w="med" len="med"/>
          </a:ln>
        </p:spPr>
      </p:sp>
      <p:sp>
        <p:nvSpPr>
          <p:cNvPr id="74759" name="Text Box 7"/>
          <p:cNvSpPr txBox="1"/>
          <p:nvPr/>
        </p:nvSpPr>
        <p:spPr>
          <a:xfrm>
            <a:off x="2646809" y="5000229"/>
            <a:ext cx="1416050" cy="46196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50000"/>
              </a:spcBef>
              <a:buClrTx/>
              <a:buSzTx/>
              <a:buFont typeface="Arial" panose="020B0604020202020204" pitchFamily="34" charset="0"/>
              <a:buNone/>
            </a:pPr>
            <a:r>
              <a:rPr lang="zh-CN" altLang="en-US" sz="2400" b="1" dirty="0">
                <a:solidFill>
                  <a:schemeClr val="tx1"/>
                </a:solidFill>
                <a:latin typeface="Verdana" panose="020B0604030504040204" pitchFamily="34" charset="0"/>
              </a:rPr>
              <a:t>指针变量</a:t>
            </a:r>
            <a:endParaRPr lang="zh-CN" altLang="en-US" sz="2400" b="1" dirty="0">
              <a:solidFill>
                <a:schemeClr val="tx1"/>
              </a:solidFill>
              <a:latin typeface="Verdana" panose="020B0604030504040204" pitchFamily="34" charset="0"/>
            </a:endParaRPr>
          </a:p>
        </p:txBody>
      </p:sp>
      <p:sp>
        <p:nvSpPr>
          <p:cNvPr id="74760" name="Text Box 8"/>
          <p:cNvSpPr txBox="1"/>
          <p:nvPr/>
        </p:nvSpPr>
        <p:spPr>
          <a:xfrm>
            <a:off x="4427984" y="5000229"/>
            <a:ext cx="1722438" cy="461962"/>
          </a:xfrm>
          <a:prstGeom prst="rect">
            <a:avLst/>
          </a:prstGeom>
          <a:noFill/>
          <a:ln w="9525">
            <a:noFill/>
          </a:ln>
        </p:spPr>
        <p:txBody>
          <a:bodyPr wrap="none">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50000"/>
              </a:spcBef>
              <a:buClrTx/>
              <a:buSzTx/>
              <a:buFont typeface="Arial" panose="020B0604020202020204" pitchFamily="34" charset="0"/>
              <a:buNone/>
            </a:pPr>
            <a:r>
              <a:rPr lang="zh-CN" altLang="en-US" sz="2400" b="1" dirty="0">
                <a:solidFill>
                  <a:schemeClr val="tx1"/>
                </a:solidFill>
                <a:latin typeface="Verdana" panose="020B0604030504040204" pitchFamily="34" charset="0"/>
              </a:rPr>
              <a:t>指向的数据</a:t>
            </a:r>
            <a:endParaRPr lang="zh-CN" altLang="en-US" sz="2400" b="1" dirty="0">
              <a:solidFill>
                <a:schemeClr val="tx1"/>
              </a:solidFill>
              <a:latin typeface="Verdana" panose="020B0604030504040204" pitchFamily="34" charset="0"/>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p:cNvSpPr>
          <p:nvPr>
            <p:ph type="body"/>
          </p:nvPr>
        </p:nvSpPr>
        <p:spPr>
          <a:xfrm>
            <a:off x="579438" y="1556792"/>
            <a:ext cx="7993062" cy="4392612"/>
          </a:xfrm>
        </p:spPr>
        <p:txBody>
          <a:bodyPr vert="horz" wrap="square" lIns="91440" tIns="45720" rIns="91440" bIns="45720" anchor="t" anchorCtr="0"/>
          <a:lstStyle/>
          <a:p>
            <a:pPr eaLnBrk="1" hangingPunct="1">
              <a:lnSpc>
                <a:spcPct val="90000"/>
              </a:lnSpc>
            </a:pPr>
            <a:r>
              <a:rPr lang="zh-CN" altLang="en-US" sz="2800" b="1" dirty="0">
                <a:cs typeface="Times New Roman" panose="02020603050405020304" pitchFamily="18" charset="0"/>
              </a:rPr>
              <a:t>指针变量的定义格式：</a:t>
            </a:r>
            <a:endParaRPr lang="zh-CN" altLang="en-US" sz="2800" b="1" dirty="0">
              <a:cs typeface="Times New Roman" panose="02020603050405020304" pitchFamily="18" charset="0"/>
            </a:endParaRPr>
          </a:p>
          <a:p>
            <a:pPr lvl="1" eaLnBrk="1" hangingPunct="1">
              <a:lnSpc>
                <a:spcPct val="90000"/>
              </a:lnSpc>
              <a:buFont typeface="Wingdings" panose="05000000000000000000" pitchFamily="2" charset="2"/>
              <a:buChar char="l"/>
            </a:pPr>
            <a:r>
              <a:rPr lang="en-US" altLang="zh-CN" sz="2400" b="1" dirty="0">
                <a:solidFill>
                  <a:srgbClr val="0070C0"/>
                </a:solidFill>
                <a:cs typeface="Times New Roman" panose="02020603050405020304" pitchFamily="18" charset="0"/>
              </a:rPr>
              <a:t>typedef &lt;</a:t>
            </a:r>
            <a:r>
              <a:rPr lang="zh-CN" altLang="en-US" sz="2400" b="1" dirty="0">
                <a:solidFill>
                  <a:srgbClr val="0070C0"/>
                </a:solidFill>
                <a:cs typeface="Times New Roman" panose="02020603050405020304" pitchFamily="18" charset="0"/>
              </a:rPr>
              <a:t>类型</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指针类型名</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lvl="1" eaLnBrk="1" hangingPunct="1">
              <a:lnSpc>
                <a:spcPct val="90000"/>
              </a:lnSpc>
              <a:buNone/>
            </a:pPr>
            <a:r>
              <a:rPr lang="en-US" altLang="zh-CN" sz="2400" b="1" dirty="0">
                <a:solidFill>
                  <a:srgbClr val="0070C0"/>
                </a:solidFill>
                <a:cs typeface="Times New Roman" panose="02020603050405020304" pitchFamily="18" charset="0"/>
              </a:rPr>
              <a:t>   &lt;</a:t>
            </a:r>
            <a:r>
              <a:rPr lang="zh-CN" altLang="en-US" sz="2400" b="1" dirty="0">
                <a:solidFill>
                  <a:srgbClr val="0070C0"/>
                </a:solidFill>
                <a:cs typeface="Times New Roman" panose="02020603050405020304" pitchFamily="18" charset="0"/>
              </a:rPr>
              <a:t>指针类型名</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指针变量名</a:t>
            </a:r>
            <a:r>
              <a:rPr lang="en-US" altLang="zh-CN" sz="2400" b="1" dirty="0">
                <a:solidFill>
                  <a:srgbClr val="0070C0"/>
                </a:solidFill>
                <a:cs typeface="Times New Roman" panose="02020603050405020304" pitchFamily="18" charset="0"/>
              </a:rPr>
              <a:t>&gt;</a:t>
            </a:r>
            <a:r>
              <a:rPr lang="zh-CN" altLang="en-US" sz="2400" b="1" dirty="0">
                <a:solidFill>
                  <a:srgbClr val="0070C0"/>
                </a:solidFill>
                <a:cs typeface="Times New Roman" panose="02020603050405020304" pitchFamily="18" charset="0"/>
              </a:rPr>
              <a:t>；</a:t>
            </a:r>
            <a:endParaRPr lang="en-US" altLang="zh-CN" sz="2400" b="1" dirty="0">
              <a:solidFill>
                <a:srgbClr val="0070C0"/>
              </a:solidFill>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typedef  int *Pointer;</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Pointer p; </a:t>
            </a:r>
            <a:endParaRPr lang="zh-CN" altLang="en-US" sz="2000" b="1" dirty="0">
              <a:cs typeface="Times New Roman" panose="02020603050405020304" pitchFamily="18" charset="0"/>
            </a:endParaRPr>
          </a:p>
          <a:p>
            <a:pPr lvl="1" eaLnBrk="1" hangingPunct="1">
              <a:lnSpc>
                <a:spcPct val="90000"/>
              </a:lnSpc>
              <a:buFont typeface="Wingdings" panose="05000000000000000000" pitchFamily="2" charset="2"/>
              <a:buChar char="l"/>
            </a:pPr>
            <a:r>
              <a:rPr lang="en-US" altLang="zh-CN" sz="2400" b="1" dirty="0">
                <a:solidFill>
                  <a:srgbClr val="0070C0"/>
                </a:solidFill>
                <a:cs typeface="Times New Roman" panose="02020603050405020304" pitchFamily="18" charset="0"/>
              </a:rPr>
              <a:t>&lt;</a:t>
            </a:r>
            <a:r>
              <a:rPr lang="zh-CN" altLang="en-US" sz="2400" b="1" dirty="0">
                <a:solidFill>
                  <a:srgbClr val="0070C0"/>
                </a:solidFill>
                <a:cs typeface="Times New Roman" panose="02020603050405020304" pitchFamily="18" charset="0"/>
              </a:rPr>
              <a:t>类型</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指针变量名</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lvl="1" eaLnBrk="1" hangingPunct="1">
              <a:lnSpc>
                <a:spcPct val="90000"/>
              </a:lnSpc>
              <a:spcAft>
                <a:spcPts val="1800"/>
              </a:spcAft>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a:t>
            </a:r>
            <a:endParaRPr lang="en-US" altLang="zh-CN" sz="2000" b="1" dirty="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指向</a:t>
            </a:r>
            <a:r>
              <a:rPr lang="en-US" altLang="zh-CN" sz="2800" b="1" dirty="0">
                <a:latin typeface="Times New Roman" panose="02020603050405020304" pitchFamily="18" charset="0"/>
                <a:cs typeface="Times New Roman" panose="02020603050405020304" pitchFamily="18" charset="0"/>
              </a:rPr>
              <a:t>void</a:t>
            </a:r>
            <a:r>
              <a:rPr lang="zh-CN" altLang="en-US" sz="2800" b="1" dirty="0">
                <a:latin typeface="Times New Roman" panose="02020603050405020304" pitchFamily="18" charset="0"/>
                <a:cs typeface="Times New Roman" panose="02020603050405020304" pitchFamily="18" charset="0"/>
              </a:rPr>
              <a:t>型的指针变量，在使用时需要显示转换为指向具体类型的指针</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空指针：由</a:t>
            </a:r>
            <a:r>
              <a:rPr lang="en-US" altLang="zh-CN" sz="2800" b="1" dirty="0">
                <a:latin typeface="Times New Roman" panose="02020603050405020304" pitchFamily="18" charset="0"/>
                <a:cs typeface="Times New Roman" panose="02020603050405020304" pitchFamily="18" charset="0"/>
              </a:rPr>
              <a:t>int</a:t>
            </a:r>
            <a:r>
              <a:rPr lang="zh-CN" altLang="en-US" sz="2800" b="1" dirty="0">
                <a:latin typeface="Times New Roman" panose="02020603050405020304" pitchFamily="18" charset="0"/>
                <a:cs typeface="Times New Roman" panose="02020603050405020304" pitchFamily="18" charset="0"/>
              </a:rPr>
              <a:t>型常量</a:t>
            </a:r>
            <a:r>
              <a:rPr lang="en-US" altLang="zh-CN" sz="2800" b="1"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、或符号常量</a:t>
            </a:r>
            <a:r>
              <a:rPr lang="en-US" altLang="zh-CN" sz="2800" b="1" dirty="0">
                <a:latin typeface="Times New Roman" panose="02020603050405020304" pitchFamily="18" charset="0"/>
                <a:cs typeface="Times New Roman" panose="02020603050405020304" pitchFamily="18" charset="0"/>
              </a:rPr>
              <a:t>NULL</a:t>
            </a:r>
            <a:r>
              <a:rPr lang="zh-CN" altLang="en-US" sz="2800" b="1" dirty="0">
                <a:latin typeface="Times New Roman" panose="02020603050405020304" pitchFamily="18" charset="0"/>
                <a:cs typeface="Times New Roman" panose="02020603050405020304" pitchFamily="18" charset="0"/>
              </a:rPr>
              <a:t>表示</a:t>
            </a:r>
            <a:endParaRPr lang="zh-CN" altLang="en-US" sz="2800" b="1" dirty="0">
              <a:latin typeface="Times New Roman" panose="02020603050405020304" pitchFamily="18" charset="0"/>
              <a:cs typeface="Times New Roman" panose="02020603050405020304" pitchFamily="18" charset="0"/>
            </a:endParaRPr>
          </a:p>
          <a:p>
            <a:pPr lvl="1" eaLnBrk="1" hangingPunct="1">
              <a:lnSpc>
                <a:spcPct val="90000"/>
              </a:lnSpc>
              <a:spcAft>
                <a:spcPts val="1800"/>
              </a:spcAft>
              <a:buNone/>
            </a:pPr>
            <a:endParaRPr lang="en-US" altLang="zh-CN" sz="2000" b="1" dirty="0">
              <a:ea typeface="Times New Roman" panose="02020603050405020304" pitchFamily="18" charset="0"/>
            </a:endParaRPr>
          </a:p>
        </p:txBody>
      </p:sp>
      <p:sp>
        <p:nvSpPr>
          <p:cNvPr id="9"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5.5.1 </a:t>
            </a:r>
            <a:r>
              <a:rPr kumimoji="0" lang="zh-CN" altLang="en-US" sz="4000" b="1" kern="0" cap="none" spc="0" normalizeH="0" baseline="0" noProof="0" dirty="0">
                <a:solidFill>
                  <a:schemeClr val="tx2"/>
                </a:solidFill>
                <a:latin typeface="+mj-lt"/>
                <a:ea typeface="+mj-ea"/>
                <a:cs typeface="+mj-cs"/>
              </a:rPr>
              <a:t>指针</a:t>
            </a:r>
            <a:r>
              <a:rPr kumimoji="0" lang="zh-CN" altLang="en-US" sz="4000" b="1" kern="0" cap="none" spc="0" normalizeH="0" baseline="0" noProof="0" dirty="0">
                <a:solidFill>
                  <a:srgbClr val="000000"/>
                </a:solidFill>
                <a:latin typeface="Arial" panose="020B0604020202020204"/>
                <a:ea typeface="楷体_GB2312"/>
                <a:cs typeface="+mj-cs"/>
              </a:rPr>
              <a:t>变量的定义</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1043305" y="548640"/>
            <a:ext cx="6446520" cy="2046605"/>
          </a:xfrm>
          <a:prstGeom prst="rect">
            <a:avLst/>
          </a:prstGeom>
        </p:spPr>
      </p:pic>
      <p:pic>
        <p:nvPicPr>
          <p:cNvPr id="4" name="图片 3"/>
          <p:cNvPicPr>
            <a:picLocks noChangeAspect="1"/>
          </p:cNvPicPr>
          <p:nvPr/>
        </p:nvPicPr>
        <p:blipFill>
          <a:blip r:embed="rId2"/>
          <a:stretch>
            <a:fillRect/>
          </a:stretch>
        </p:blipFill>
        <p:spPr>
          <a:xfrm>
            <a:off x="-36195" y="2595245"/>
            <a:ext cx="9092565" cy="1451610"/>
          </a:xfrm>
          <a:prstGeom prst="rect">
            <a:avLst/>
          </a:prstGeom>
        </p:spPr>
      </p:pic>
      <p:pic>
        <p:nvPicPr>
          <p:cNvPr id="5" name="图片 4"/>
          <p:cNvPicPr>
            <a:picLocks noChangeAspect="1"/>
          </p:cNvPicPr>
          <p:nvPr/>
        </p:nvPicPr>
        <p:blipFill>
          <a:blip r:embed="rId3"/>
          <a:stretch>
            <a:fillRect/>
          </a:stretch>
        </p:blipFill>
        <p:spPr>
          <a:xfrm>
            <a:off x="1524000" y="4221480"/>
            <a:ext cx="6097905" cy="626745"/>
          </a:xfrm>
          <a:prstGeom prst="rect">
            <a:avLst/>
          </a:prstGeom>
        </p:spPr>
      </p:pic>
      <p:pic>
        <p:nvPicPr>
          <p:cNvPr id="6" name="图片 5"/>
          <p:cNvPicPr>
            <a:picLocks noChangeAspect="1"/>
          </p:cNvPicPr>
          <p:nvPr/>
        </p:nvPicPr>
        <p:blipFill>
          <a:blip r:embed="rId4"/>
          <a:stretch>
            <a:fillRect/>
          </a:stretch>
        </p:blipFill>
        <p:spPr>
          <a:xfrm>
            <a:off x="107950" y="5004435"/>
            <a:ext cx="9008110" cy="13417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p:cNvSpPr>
          <p:nvPr>
            <p:ph type="body"/>
          </p:nvPr>
        </p:nvSpPr>
        <p:spPr>
          <a:xfrm>
            <a:off x="1188085" y="2781300"/>
            <a:ext cx="7010400" cy="2241550"/>
          </a:xfrm>
        </p:spPr>
        <p:txBody>
          <a:bodyPr vert="horz" wrap="square" lIns="91440" tIns="45720" rIns="91440" bIns="45720" anchor="t" anchorCtr="0"/>
          <a:lstStyle/>
          <a:p>
            <a:pPr algn="just" eaLnBrk="1" hangingPunct="1"/>
            <a:r>
              <a:rPr lang="zh-CN" altLang="en-US" sz="2800" b="1" dirty="0">
                <a:sym typeface="Arial" panose="020B0604020202020204" pitchFamily="34" charset="0"/>
              </a:rPr>
              <a:t>赋值操作</a:t>
            </a:r>
            <a:endParaRPr lang="en-US" altLang="zh-CN" sz="2800" b="1" dirty="0">
              <a:sym typeface="Arial" panose="020B0604020202020204" pitchFamily="34" charset="0"/>
            </a:endParaRPr>
          </a:p>
          <a:p>
            <a:pPr algn="just" eaLnBrk="1" hangingPunct="1"/>
            <a:r>
              <a:rPr lang="zh-CN" altLang="en-US" sz="2800" b="1" dirty="0"/>
              <a:t>间接访问操作</a:t>
            </a:r>
            <a:endParaRPr lang="en-US" altLang="zh-CN" sz="2800" b="1" dirty="0">
              <a:cs typeface="Times New Roman" panose="02020603050405020304" pitchFamily="18" charset="0"/>
            </a:endParaRPr>
          </a:p>
          <a:p>
            <a:pPr algn="just" eaLnBrk="1" hangingPunct="1"/>
            <a:r>
              <a:rPr lang="zh-CN" altLang="en-US" sz="2800" b="1" dirty="0">
                <a:sym typeface="Arial" panose="020B0604020202020204" pitchFamily="34" charset="0"/>
              </a:rPr>
              <a:t>指针运算</a:t>
            </a:r>
            <a:endParaRPr lang="en-US" altLang="zh-CN" sz="2800" b="1" dirty="0">
              <a:sym typeface="Arial" panose="020B0604020202020204" pitchFamily="34" charset="0"/>
            </a:endParaRPr>
          </a:p>
          <a:p>
            <a:pPr algn="just" eaLnBrk="1" hangingPunct="1"/>
            <a:r>
              <a:rPr lang="zh-CN" altLang="en-US" sz="2800" b="1" dirty="0">
                <a:sym typeface="Arial" panose="020B0604020202020204" pitchFamily="34" charset="0"/>
              </a:rPr>
              <a:t>指针的输出</a:t>
            </a:r>
            <a:endParaRPr lang="en-US" altLang="zh-CN" sz="2800" b="1" dirty="0">
              <a:sym typeface="Arial" panose="020B0604020202020204" pitchFamily="34"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5.5.2 </a:t>
            </a:r>
            <a:r>
              <a:rPr kumimoji="0" lang="zh-CN" altLang="en-US" sz="4000" b="1" kern="0" cap="none" spc="0" normalizeH="0" baseline="0" noProof="0" dirty="0">
                <a:solidFill>
                  <a:schemeClr val="tx2"/>
                </a:solidFill>
                <a:latin typeface="+mj-lt"/>
                <a:ea typeface="+mj-ea"/>
                <a:cs typeface="+mj-cs"/>
              </a:rPr>
              <a:t>指针类型的基本操作</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p:cNvSpPr>
          <p:nvPr>
            <p:ph type="body"/>
          </p:nvPr>
        </p:nvSpPr>
        <p:spPr>
          <a:xfrm>
            <a:off x="1043623" y="1556385"/>
            <a:ext cx="6794500" cy="4392613"/>
          </a:xfrm>
        </p:spPr>
        <p:txBody>
          <a:bodyPr vert="horz" wrap="square" lIns="91440" tIns="45720" rIns="91440" bIns="45720" anchor="t" anchorCtr="0"/>
          <a:lstStyle/>
          <a:p>
            <a:pPr eaLnBrk="1" hangingPunct="1">
              <a:lnSpc>
                <a:spcPct val="80000"/>
              </a:lnSpc>
            </a:pPr>
            <a:r>
              <a:rPr lang="zh-CN" altLang="en-US" sz="2800" b="1" dirty="0">
                <a:latin typeface="Times New Roman" panose="02020603050405020304" pitchFamily="18" charset="0"/>
                <a:cs typeface="Times New Roman" panose="02020603050405020304" pitchFamily="18" charset="0"/>
              </a:rPr>
              <a:t>赋值</a:t>
            </a:r>
            <a:endParaRPr lang="zh-CN" altLang="en-US" sz="2800" b="1" dirty="0">
              <a:latin typeface="Times New Roman" panose="02020603050405020304" pitchFamily="18" charset="0"/>
              <a:cs typeface="Times New Roman" panose="02020603050405020304" pitchFamily="18" charset="0"/>
            </a:endParaRPr>
          </a:p>
          <a:p>
            <a:pPr lvl="1" eaLnBrk="1" hangingPunct="1">
              <a:lnSpc>
                <a:spcPct val="80000"/>
              </a:lnSpc>
              <a:buFont typeface="Wingdings" panose="05000000000000000000" pitchFamily="2" charset="2"/>
              <a:buChar char="l"/>
            </a:pPr>
            <a:r>
              <a:rPr lang="zh-CN" altLang="en-US" sz="2400" b="1" dirty="0">
                <a:latin typeface="Times New Roman" panose="02020603050405020304" pitchFamily="18" charset="0"/>
                <a:cs typeface="Times New Roman" panose="02020603050405020304" pitchFamily="18" charset="0"/>
              </a:rPr>
              <a:t>只在</a:t>
            </a:r>
            <a:r>
              <a:rPr lang="zh-CN" altLang="en-US" sz="2400" b="1" dirty="0">
                <a:solidFill>
                  <a:srgbClr val="FF0000"/>
                </a:solidFill>
                <a:latin typeface="Times New Roman" panose="02020603050405020304" pitchFamily="18" charset="0"/>
                <a:cs typeface="Times New Roman" panose="02020603050405020304" pitchFamily="18" charset="0"/>
              </a:rPr>
              <a:t>相应枚举类型的值集中</a:t>
            </a:r>
            <a:r>
              <a:rPr lang="zh-CN" altLang="en-US" sz="2400" b="1" dirty="0">
                <a:latin typeface="Times New Roman" panose="02020603050405020304" pitchFamily="18" charset="0"/>
                <a:cs typeface="Times New Roman" panose="02020603050405020304" pitchFamily="18" charset="0"/>
              </a:rPr>
              <a:t>取值。例如：</a:t>
            </a:r>
            <a:endParaRPr lang="zh-CN" altLang="en-US" sz="24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Day day;</a:t>
            </a:r>
            <a:endParaRPr lang="en-US" altLang="zh-CN" sz="20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day = SUN;  //OK</a:t>
            </a:r>
            <a:endParaRPr lang="en-US" altLang="zh-CN" sz="20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day = RED;  //Error</a:t>
            </a:r>
            <a:endParaRPr lang="en-US" altLang="zh-CN" sz="2000" b="1" dirty="0">
              <a:latin typeface="Times New Roman" panose="02020603050405020304" pitchFamily="18" charset="0"/>
              <a:cs typeface="Times New Roman" panose="02020603050405020304" pitchFamily="18" charset="0"/>
            </a:endParaRPr>
          </a:p>
          <a:p>
            <a:pPr lvl="2" eaLnBrk="1" hangingPunct="1">
              <a:lnSpc>
                <a:spcPct val="80000"/>
              </a:lnSpc>
              <a:buNone/>
            </a:pPr>
            <a:endParaRPr lang="en-US" altLang="zh-CN" sz="1000" b="1" dirty="0">
              <a:latin typeface="Times New Roman" panose="02020603050405020304" pitchFamily="18" charset="0"/>
              <a:cs typeface="Times New Roman" panose="02020603050405020304" pitchFamily="18" charset="0"/>
            </a:endParaRPr>
          </a:p>
          <a:p>
            <a:pPr lvl="1" eaLnBrk="1" hangingPunct="1">
              <a:lnSpc>
                <a:spcPct val="80000"/>
              </a:lnSpc>
              <a:buFont typeface="Wingdings" panose="05000000000000000000" pitchFamily="2" charset="2"/>
              <a:buChar char="l"/>
            </a:pPr>
            <a:r>
              <a:rPr lang="zh-CN" altLang="en-US" sz="2400" b="1" dirty="0">
                <a:solidFill>
                  <a:srgbClr val="FF0000"/>
                </a:solidFill>
                <a:latin typeface="Times New Roman" panose="02020603050405020304" pitchFamily="18" charset="0"/>
                <a:cs typeface="Times New Roman" panose="02020603050405020304" pitchFamily="18" charset="0"/>
              </a:rPr>
              <a:t>相同枚举类型</a:t>
            </a:r>
            <a:r>
              <a:rPr lang="zh-CN" altLang="en-US" sz="2400" b="1" dirty="0">
                <a:latin typeface="Times New Roman" panose="02020603050405020304" pitchFamily="18" charset="0"/>
                <a:cs typeface="Times New Roman" panose="02020603050405020304" pitchFamily="18" charset="0"/>
              </a:rPr>
              <a:t>之间可进行赋值操作，例如： </a:t>
            </a:r>
            <a:endParaRPr lang="zh-CN" altLang="en-US" sz="24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Day d1, d2;</a:t>
            </a:r>
            <a:endParaRPr lang="en-US" altLang="zh-CN" sz="20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d2 = d1;</a:t>
            </a:r>
            <a:endParaRPr lang="en-US" altLang="zh-CN" sz="2000" b="1" dirty="0">
              <a:latin typeface="Times New Roman" panose="02020603050405020304" pitchFamily="18" charset="0"/>
              <a:cs typeface="Times New Roman" panose="02020603050405020304" pitchFamily="18" charset="0"/>
            </a:endParaRPr>
          </a:p>
          <a:p>
            <a:pPr lvl="1" eaLnBrk="1" hangingPunct="1">
              <a:lnSpc>
                <a:spcPct val="80000"/>
              </a:lnSpc>
              <a:buFont typeface="Wingdings" panose="05000000000000000000" pitchFamily="2" charset="2"/>
              <a:buChar char="l"/>
            </a:pPr>
            <a:r>
              <a:rPr lang="zh-CN" altLang="en-US" sz="2400" b="1" dirty="0">
                <a:latin typeface="Times New Roman" panose="02020603050405020304" pitchFamily="18" charset="0"/>
                <a:cs typeface="Times New Roman" panose="02020603050405020304" pitchFamily="18" charset="0"/>
              </a:rPr>
              <a:t>可把枚举值赋值给</a:t>
            </a:r>
            <a:r>
              <a:rPr lang="en-US" altLang="zh-CN" sz="2400" b="1" dirty="0">
                <a:latin typeface="Times New Roman" panose="02020603050405020304" pitchFamily="18" charset="0"/>
                <a:cs typeface="Times New Roman" panose="02020603050405020304" pitchFamily="18" charset="0"/>
              </a:rPr>
              <a:t>int</a:t>
            </a:r>
            <a:r>
              <a:rPr lang="zh-CN" altLang="en-US" sz="2400" b="1" dirty="0">
                <a:latin typeface="Times New Roman" panose="02020603050405020304" pitchFamily="18" charset="0"/>
                <a:cs typeface="Times New Roman" panose="02020603050405020304" pitchFamily="18" charset="0"/>
              </a:rPr>
              <a:t>型变量，但不能把</a:t>
            </a:r>
            <a:r>
              <a:rPr lang="en-US" altLang="zh-CN" sz="2400" b="1" dirty="0">
                <a:latin typeface="Times New Roman" panose="02020603050405020304" pitchFamily="18" charset="0"/>
                <a:cs typeface="Times New Roman" panose="02020603050405020304" pitchFamily="18" charset="0"/>
              </a:rPr>
              <a:t>int</a:t>
            </a:r>
            <a:r>
              <a:rPr lang="zh-CN" altLang="en-US" sz="2400" b="1" dirty="0">
                <a:latin typeface="Times New Roman" panose="02020603050405020304" pitchFamily="18" charset="0"/>
                <a:cs typeface="Times New Roman" panose="02020603050405020304" pitchFamily="18" charset="0"/>
              </a:rPr>
              <a:t>型数据赋值给枚举类型的变量。例如： </a:t>
            </a:r>
            <a:endParaRPr lang="zh-CN" altLang="en-US" sz="24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int a = d1;  //OK</a:t>
            </a:r>
            <a:endParaRPr lang="en-US" altLang="zh-CN" sz="20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d1 = a;  //Error</a:t>
            </a:r>
            <a:endParaRPr lang="en-US" altLang="zh-CN" sz="2000" b="1" dirty="0">
              <a:latin typeface="Times New Roman" panose="02020603050405020304" pitchFamily="18" charset="0"/>
              <a:cs typeface="Times New Roman" panose="02020603050405020304" pitchFamily="18" charset="0"/>
            </a:endParaRPr>
          </a:p>
          <a:p>
            <a:pPr lvl="2" eaLnBrk="1" hangingPunct="1">
              <a:lnSpc>
                <a:spcPct val="80000"/>
              </a:lnSpc>
              <a:buNone/>
            </a:pPr>
            <a:r>
              <a:rPr lang="en-US" altLang="zh-CN" sz="2000" b="1" dirty="0">
                <a:latin typeface="Times New Roman" panose="02020603050405020304" pitchFamily="18" charset="0"/>
                <a:cs typeface="Times New Roman" panose="02020603050405020304" pitchFamily="18" charset="0"/>
              </a:rPr>
              <a:t>d1 = (Day)a;  //OK</a:t>
            </a:r>
            <a:r>
              <a:rPr lang="zh-CN" altLang="en-US" sz="2000" b="1" dirty="0">
                <a:latin typeface="Times New Roman" panose="02020603050405020304" pitchFamily="18" charset="0"/>
                <a:cs typeface="Times New Roman" panose="02020603050405020304" pitchFamily="18" charset="0"/>
              </a:rPr>
              <a:t>，但不安全</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可能枚举里面没有</a:t>
            </a:r>
            <a:endParaRPr lang="zh-CN" altLang="en-US" b="1" dirty="0">
              <a:latin typeface="Times New Roman" panose="02020603050405020304" pitchFamily="18" charset="0"/>
              <a:cs typeface="Times New Roman" panose="02020603050405020304" pitchFamily="18" charset="0"/>
            </a:endParaRPr>
          </a:p>
          <a:p>
            <a:pPr eaLnBrk="1" hangingPunct="1">
              <a:lnSpc>
                <a:spcPct val="80000"/>
              </a:lnSpc>
              <a:buNone/>
            </a:pPr>
            <a:r>
              <a:rPr lang="zh-CN" altLang="en-US" b="1" dirty="0">
                <a:latin typeface="Times New Roman" panose="02020603050405020304" pitchFamily="18" charset="0"/>
                <a:cs typeface="Times New Roman" panose="02020603050405020304" pitchFamily="18" charset="0"/>
              </a:rPr>
              <a:t>   </a:t>
            </a:r>
            <a:r>
              <a:rPr lang="zh-CN" altLang="en-US" sz="2200" b="1" dirty="0">
                <a:latin typeface="Times New Roman" panose="02020603050405020304" pitchFamily="18" charset="0"/>
                <a:cs typeface="Times New Roman" panose="02020603050405020304" pitchFamily="18" charset="0"/>
              </a:rPr>
              <a:t> </a:t>
            </a:r>
            <a:endParaRPr lang="zh-CN" altLang="en-US" sz="2200" b="1" dirty="0">
              <a:latin typeface="Times New Roman" panose="02020603050405020304" pitchFamily="18" charset="0"/>
              <a:cs typeface="Times New Roman" panose="02020603050405020304" pitchFamily="18" charset="0"/>
            </a:endParaRPr>
          </a:p>
          <a:p>
            <a:pPr lvl="1" eaLnBrk="1" hangingPunct="1">
              <a:lnSpc>
                <a:spcPct val="80000"/>
              </a:lnSpc>
              <a:buNone/>
            </a:pPr>
            <a:endParaRPr lang="en-US" altLang="zh-CN" b="1" dirty="0">
              <a:latin typeface="Times New Roman" panose="02020603050405020304" pitchFamily="18" charset="0"/>
              <a:ea typeface="Times New Roman" panose="02020603050405020304" pitchFamily="18" charset="0"/>
            </a:endParaRPr>
          </a:p>
        </p:txBody>
      </p:sp>
      <p:sp>
        <p:nvSpPr>
          <p:cNvPr id="4" name="Rectangle 2"/>
          <p:cNvSpPr txBox="1">
            <a:spLocks noChangeArrowheads="1"/>
          </p:cNvSpPr>
          <p:nvPr/>
        </p:nvSpPr>
        <p:spPr bwMode="auto">
          <a:xfrm>
            <a:off x="1524000" y="19050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5.1.2 </a:t>
            </a:r>
            <a:r>
              <a:rPr kumimoji="0" lang="zh-CN" altLang="en-US" sz="4000" b="1" kern="0" cap="none" spc="0" normalizeH="0" baseline="0" noProof="0" dirty="0">
                <a:solidFill>
                  <a:schemeClr val="tx2"/>
                </a:solidFill>
                <a:latin typeface="+mj-lt"/>
                <a:ea typeface="+mj-ea"/>
                <a:cs typeface="+mj-cs"/>
              </a:rPr>
              <a:t>枚举类型的操作</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875" name="Rectangle 3"/>
          <p:cNvSpPr>
            <a:spLocks noGrp="1"/>
          </p:cNvSpPr>
          <p:nvPr>
            <p:ph type="body" idx="4294967295"/>
          </p:nvPr>
        </p:nvSpPr>
        <p:spPr>
          <a:xfrm>
            <a:off x="323850" y="1097280"/>
            <a:ext cx="8721725" cy="4664075"/>
          </a:xfrm>
        </p:spPr>
        <p:txBody>
          <a:bodyPr vert="horz" wrap="square" lIns="91440" tIns="45720" rIns="91440" bIns="45720" anchor="t" anchorCtr="0"/>
          <a:lstStyle/>
          <a:p>
            <a:pPr eaLnBrk="1" hangingPunct="1"/>
            <a:r>
              <a:rPr lang="zh-CN" altLang="en-US" sz="2800" b="1" dirty="0">
                <a:cs typeface="Times New Roman" panose="02020603050405020304" pitchFamily="18" charset="0"/>
              </a:rPr>
              <a:t>对指针变量的赋值要符合其定义时所指向的类型；</a:t>
            </a:r>
            <a:r>
              <a:rPr lang="zh-CN" altLang="en-US" sz="2800" b="1" dirty="0">
                <a:latin typeface="Times New Roman" panose="02020603050405020304" pitchFamily="18" charset="0"/>
                <a:cs typeface="Times New Roman" panose="02020603050405020304" pitchFamily="18" charset="0"/>
              </a:rPr>
              <a:t>任何指针都可以赋值给</a:t>
            </a:r>
            <a:r>
              <a:rPr lang="en-US" altLang="zh-CN" sz="2800" b="1" dirty="0">
                <a:latin typeface="Times New Roman" panose="02020603050405020304" pitchFamily="18" charset="0"/>
                <a:cs typeface="Times New Roman" panose="02020603050405020304" pitchFamily="18" charset="0"/>
              </a:rPr>
              <a:t>void </a:t>
            </a:r>
            <a:r>
              <a:rPr lang="zh-CN" altLang="en-US" sz="2800" b="1" dirty="0">
                <a:latin typeface="Times New Roman" panose="02020603050405020304" pitchFamily="18" charset="0"/>
                <a:cs typeface="Times New Roman" panose="02020603050405020304" pitchFamily="18" charset="0"/>
              </a:rPr>
              <a:t>*类型的指针变量。</a:t>
            </a:r>
            <a:endParaRPr lang="en-US" altLang="zh-CN" sz="2800" b="1" dirty="0">
              <a:cs typeface="Times New Roman" panose="02020603050405020304" pitchFamily="18" charset="0"/>
            </a:endParaRPr>
          </a:p>
          <a:p>
            <a:pPr eaLnBrk="1" hangingPunct="1">
              <a:buNone/>
            </a:pPr>
            <a:r>
              <a:rPr lang="en-US" altLang="zh-CN" sz="2400" b="1" dirty="0">
                <a:cs typeface="Times New Roman" panose="02020603050405020304" pitchFamily="18" charset="0"/>
              </a:rPr>
              <a:t>     </a:t>
            </a:r>
            <a:r>
              <a:rPr lang="zh-CN" altLang="en-US" sz="2000" b="1" dirty="0">
                <a:cs typeface="Times New Roman" panose="02020603050405020304" pitchFamily="18" charset="0"/>
              </a:rPr>
              <a:t>例如  </a:t>
            </a:r>
            <a:r>
              <a:rPr lang="en-US" altLang="zh-CN" sz="2000" b="1" dirty="0">
                <a:cs typeface="Times New Roman" panose="02020603050405020304" pitchFamily="18" charset="0"/>
              </a:rPr>
              <a:t>int x,*p,*p1;</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double y,*q;</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 = &amp;x;  //OK</a:t>
            </a:r>
            <a:r>
              <a:rPr lang="zh-CN" altLang="en-US" sz="2000" b="1" dirty="0">
                <a:cs typeface="Times New Roman" panose="02020603050405020304" pitchFamily="18" charset="0"/>
              </a:rPr>
              <a:t>，</a:t>
            </a:r>
            <a:r>
              <a:rPr lang="en-US" altLang="zh-CN" sz="2000" b="1" dirty="0">
                <a:cs typeface="Times New Roman" panose="02020603050405020304" pitchFamily="18" charset="0"/>
              </a:rPr>
              <a:t>p</a:t>
            </a:r>
            <a:r>
              <a:rPr lang="zh-CN" altLang="en-US" sz="2000" b="1" dirty="0">
                <a:cs typeface="Times New Roman" panose="02020603050405020304" pitchFamily="18" charset="0"/>
              </a:rPr>
              <a:t>指向</a:t>
            </a:r>
            <a:r>
              <a:rPr lang="en-US" altLang="zh-CN" sz="2000" b="1" dirty="0">
                <a:cs typeface="Times New Roman" panose="02020603050405020304" pitchFamily="18" charset="0"/>
              </a:rPr>
              <a:t>x</a:t>
            </a:r>
            <a:r>
              <a:rPr lang="zh-CN" altLang="en-US" sz="2000" b="1" dirty="0">
                <a:cs typeface="Times New Roman" panose="02020603050405020304" pitchFamily="18" charset="0"/>
              </a:rPr>
              <a:t>，</a:t>
            </a:r>
            <a:r>
              <a:rPr lang="en-US" altLang="zh-CN" sz="2000" b="1" dirty="0">
                <a:cs typeface="Times New Roman" panose="02020603050405020304" pitchFamily="18" charset="0"/>
              </a:rPr>
              <a:t>&amp;</a:t>
            </a:r>
            <a:r>
              <a:rPr lang="zh-CN" altLang="en-US" sz="2000" b="1" dirty="0">
                <a:cs typeface="Times New Roman" panose="02020603050405020304" pitchFamily="18" charset="0"/>
              </a:rPr>
              <a:t>为取地址操作符</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 = &amp;y;  //Error</a:t>
            </a:r>
            <a:r>
              <a:rPr lang="zh-CN" altLang="en-US" sz="2000" b="1" dirty="0">
                <a:cs typeface="Times New Roman" panose="02020603050405020304" pitchFamily="18" charset="0"/>
              </a:rPr>
              <a:t>，类型不一致</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p1 = p;  //OK</a:t>
            </a:r>
            <a:r>
              <a:rPr lang="zh-CN" altLang="en-US" sz="2000" b="1" dirty="0">
                <a:cs typeface="Times New Roman" panose="02020603050405020304" pitchFamily="18" charset="0"/>
              </a:rPr>
              <a:t>，</a:t>
            </a:r>
            <a:r>
              <a:rPr lang="en-US" altLang="zh-CN" sz="2000" b="1" dirty="0">
                <a:cs typeface="Times New Roman" panose="02020603050405020304" pitchFamily="18" charset="0"/>
              </a:rPr>
              <a:t>p1</a:t>
            </a:r>
            <a:r>
              <a:rPr lang="zh-CN" altLang="en-US" sz="2000" b="1" dirty="0">
                <a:cs typeface="Times New Roman" panose="02020603050405020304" pitchFamily="18" charset="0"/>
              </a:rPr>
              <a:t>指向</a:t>
            </a:r>
            <a:r>
              <a:rPr lang="en-US" altLang="zh-CN" sz="2000" b="1" dirty="0">
                <a:cs typeface="Times New Roman" panose="02020603050405020304" pitchFamily="18" charset="0"/>
              </a:rPr>
              <a:t>p</a:t>
            </a:r>
            <a:r>
              <a:rPr lang="zh-CN" altLang="en-US" sz="2000" b="1" dirty="0">
                <a:cs typeface="Times New Roman" panose="02020603050405020304" pitchFamily="18" charset="0"/>
              </a:rPr>
              <a:t>所指向的变量</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p1 = q;  //Error</a:t>
            </a:r>
            <a:r>
              <a:rPr lang="zh-CN" altLang="en-US" sz="2000" b="1" dirty="0">
                <a:cs typeface="Times New Roman" panose="02020603050405020304" pitchFamily="18" charset="0"/>
              </a:rPr>
              <a:t>，类型不一致</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 = 0;   //</a:t>
            </a:r>
            <a:r>
              <a:rPr lang="en-US" altLang="zh-CN" sz="2000" b="1" dirty="0">
                <a:solidFill>
                  <a:srgbClr val="FF0000"/>
                </a:solidFill>
                <a:cs typeface="Times New Roman" panose="02020603050405020304" pitchFamily="18" charset="0"/>
              </a:rPr>
              <a:t>OK</a:t>
            </a:r>
            <a:r>
              <a:rPr lang="zh-CN" altLang="en-US" sz="2000" b="1" dirty="0">
                <a:solidFill>
                  <a:srgbClr val="FF0000"/>
                </a:solidFill>
                <a:cs typeface="Times New Roman" panose="02020603050405020304" pitchFamily="18" charset="0"/>
              </a:rPr>
              <a:t>，使得</a:t>
            </a:r>
            <a:r>
              <a:rPr lang="en-US" altLang="zh-CN" sz="2000" b="1" dirty="0">
                <a:solidFill>
                  <a:srgbClr val="FF0000"/>
                </a:solidFill>
                <a:cs typeface="Times New Roman" panose="02020603050405020304" pitchFamily="18" charset="0"/>
              </a:rPr>
              <a:t>p</a:t>
            </a:r>
            <a:r>
              <a:rPr lang="zh-CN" altLang="en-US" sz="2000" b="1" dirty="0">
                <a:solidFill>
                  <a:srgbClr val="FF0000"/>
                </a:solidFill>
                <a:cs typeface="Times New Roman" panose="02020603050405020304" pitchFamily="18" charset="0"/>
              </a:rPr>
              <a:t>不指向任何变量</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 = 120;  //</a:t>
            </a:r>
            <a:r>
              <a:rPr lang="en-US" altLang="zh-CN" sz="2000" b="1" dirty="0">
                <a:solidFill>
                  <a:srgbClr val="FF0000"/>
                </a:solidFill>
                <a:cs typeface="Times New Roman" panose="02020603050405020304" pitchFamily="18" charset="0"/>
              </a:rPr>
              <a:t>Error</a:t>
            </a:r>
            <a:r>
              <a:rPr lang="zh-CN" altLang="en-US" sz="2000" b="1" dirty="0">
                <a:solidFill>
                  <a:srgbClr val="FF0000"/>
                </a:solidFill>
                <a:cs typeface="Times New Roman" panose="02020603050405020304" pitchFamily="18" charset="0"/>
              </a:rPr>
              <a:t>，</a:t>
            </a:r>
            <a:r>
              <a:rPr lang="en-US" altLang="zh-CN" sz="2000" b="1" dirty="0">
                <a:solidFill>
                  <a:srgbClr val="FF0000"/>
                </a:solidFill>
                <a:cs typeface="Times New Roman" panose="02020603050405020304" pitchFamily="18" charset="0"/>
              </a:rPr>
              <a:t>120</a:t>
            </a:r>
            <a:r>
              <a:rPr lang="zh-CN" altLang="en-US" sz="2000" b="1" dirty="0">
                <a:solidFill>
                  <a:srgbClr val="FF0000"/>
                </a:solidFill>
                <a:cs typeface="Times New Roman" panose="02020603050405020304" pitchFamily="18" charset="0"/>
              </a:rPr>
              <a:t>为</a:t>
            </a:r>
            <a:r>
              <a:rPr lang="en-US" altLang="zh-CN" sz="2000" b="1" dirty="0">
                <a:solidFill>
                  <a:srgbClr val="FF0000"/>
                </a:solidFill>
                <a:cs typeface="Times New Roman" panose="02020603050405020304" pitchFamily="18" charset="0"/>
              </a:rPr>
              <a:t>int</a:t>
            </a:r>
            <a:r>
              <a:rPr lang="zh-CN" altLang="en-US" sz="2000" b="1" dirty="0">
                <a:solidFill>
                  <a:srgbClr val="FF0000"/>
                </a:solidFill>
                <a:cs typeface="Times New Roman" panose="02020603050405020304" pitchFamily="18" charset="0"/>
              </a:rPr>
              <a:t>型</a:t>
            </a:r>
            <a:endParaRPr lang="zh-CN" altLang="en-US" sz="2000" b="1" dirty="0">
              <a:solidFill>
                <a:srgbClr val="FF0000"/>
              </a:solidFill>
              <a:cs typeface="Times New Roman" panose="02020603050405020304" pitchFamily="18" charset="0"/>
            </a:endParaRPr>
          </a:p>
          <a:p>
            <a:pPr lvl="1" eaLnBrk="1" hangingPunct="1">
              <a:buNone/>
            </a:pPr>
            <a:r>
              <a:rPr lang="en-US" altLang="zh-CN" sz="2000" b="1" dirty="0">
                <a:cs typeface="Times New Roman" panose="02020603050405020304" pitchFamily="18" charset="0"/>
              </a:rPr>
              <a:t>         p = </a:t>
            </a:r>
            <a:r>
              <a:rPr lang="en-US" altLang="zh-CN" sz="2000" b="1" dirty="0">
                <a:solidFill>
                  <a:srgbClr val="FF0000"/>
                </a:solidFill>
                <a:cs typeface="Times New Roman" panose="02020603050405020304" pitchFamily="18" charset="0"/>
              </a:rPr>
              <a:t>(int *)</a:t>
            </a:r>
            <a:r>
              <a:rPr lang="en-US" altLang="zh-CN" sz="2000" b="1" dirty="0">
                <a:cs typeface="Times New Roman" panose="02020603050405020304" pitchFamily="18" charset="0"/>
              </a:rPr>
              <a:t>120; 	//OK</a:t>
            </a:r>
            <a:r>
              <a:rPr lang="zh-CN" altLang="en-US" sz="2000" b="1" dirty="0">
                <a:cs typeface="Times New Roman" panose="02020603050405020304" pitchFamily="18" charset="0"/>
              </a:rPr>
              <a:t>，不建议使用，强制</a:t>
            </a:r>
            <a:r>
              <a:rPr lang="en-US" altLang="zh-CN" sz="2000" b="1" dirty="0">
                <a:cs typeface="Times New Roman" panose="02020603050405020304" pitchFamily="18" charset="0"/>
              </a:rPr>
              <a:t>120</a:t>
            </a:r>
            <a:r>
              <a:rPr lang="zh-CN" altLang="en-US" sz="2000" b="1" dirty="0">
                <a:cs typeface="Times New Roman" panose="02020603050405020304" pitchFamily="18" charset="0"/>
              </a:rPr>
              <a:t>转换为地址</a:t>
            </a:r>
            <a:endParaRPr lang="en-US" altLang="zh-CN" sz="2000" b="1" dirty="0">
              <a:cs typeface="Times New Roman" panose="02020603050405020304" pitchFamily="18" charset="0"/>
            </a:endParaRPr>
          </a:p>
          <a:p>
            <a:pPr lvl="1" eaLnBrk="1" hangingPunct="1">
              <a:buNone/>
            </a:pPr>
            <a:r>
              <a:rPr lang="en-US" altLang="zh-CN" sz="2000" b="1" dirty="0">
                <a:latin typeface="Times New Roman" panose="02020603050405020304" pitchFamily="18" charset="0"/>
                <a:cs typeface="Times New Roman" panose="02020603050405020304" pitchFamily="18" charset="0"/>
              </a:rPr>
              <a:t>          void *any_pointer = &amp;x;  //OK</a:t>
            </a:r>
            <a:endParaRPr lang="en-US" altLang="zh-CN" b="1" dirty="0">
              <a:ea typeface="Times New Roman" panose="02020603050405020304" pitchFamily="18" charset="0"/>
            </a:endParaRPr>
          </a:p>
        </p:txBody>
      </p:sp>
      <p:sp>
        <p:nvSpPr>
          <p:cNvPr id="5" name="Rectangle 2"/>
          <p:cNvSpPr txBox="1">
            <a:spLocks noChangeArrowheads="1"/>
          </p:cNvSpPr>
          <p:nvPr/>
        </p:nvSpPr>
        <p:spPr bwMode="auto">
          <a:xfrm>
            <a:off x="899795" y="188595"/>
            <a:ext cx="7010400" cy="1284605"/>
          </a:xfrm>
          <a:prstGeom prst="rect">
            <a:avLst/>
          </a:prstGeom>
          <a:noFill/>
          <a:ln w="9525">
            <a:noFill/>
            <a:miter lim="800000"/>
          </a:ln>
        </p:spPr>
        <p:txBody>
          <a:bodyPr anchor="ctr"/>
          <a:lstStyle/>
          <a:p>
            <a:pPr algn="ctr" eaLnBrk="1" hangingPunct="1">
              <a:defRPr/>
            </a:pPr>
            <a:r>
              <a:rPr lang="zh-CN" altLang="en-US" sz="4000" b="1" kern="0" dirty="0">
                <a:solidFill>
                  <a:schemeClr val="tx2"/>
                </a:solidFill>
                <a:latin typeface="+mj-lt"/>
                <a:ea typeface="+mj-ea"/>
                <a:cs typeface="+mj-cs"/>
              </a:rPr>
              <a:t>赋值</a:t>
            </a:r>
            <a:r>
              <a:rPr lang="zh-CN" altLang="zh-CN" sz="4000" b="1" kern="0" dirty="0">
                <a:solidFill>
                  <a:schemeClr val="tx2"/>
                </a:solidFill>
                <a:latin typeface="+mj-lt"/>
                <a:ea typeface="+mj-ea"/>
                <a:cs typeface="+mj-cs"/>
              </a:rPr>
              <a:t>操作</a:t>
            </a:r>
            <a:endParaRPr lang="zh-CN" altLang="en-US" sz="4000" b="1" kern="0" dirty="0">
              <a:solidFill>
                <a:schemeClr val="tx2"/>
              </a:solidFill>
              <a:latin typeface="+mj-lt"/>
              <a:ea typeface="+mj-ea"/>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xfrm>
            <a:off x="1331595" y="1571625"/>
            <a:ext cx="6209665" cy="4380230"/>
          </a:xfrm>
        </p:spPr>
        <p:txBody>
          <a:bodyPr vert="horz" wrap="square" lIns="91440" tIns="45720" rIns="91440" bIns="45720" numCol="1" anchor="t" anchorCtr="0" compatLnSpc="1"/>
          <a:lstStyle/>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通过</a:t>
            </a:r>
            <a:r>
              <a:rPr kumimoji="0" lang="zh-CN" altLang="en-US" sz="28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间接访问操作符*</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来访问变量</a:t>
            </a:r>
            <a:endPar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int x;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*p = &amp;x;</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41730" marR="0" lvl="2" indent="-227330" algn="l" defTabSz="914400" rtl="0" eaLnBrk="1" fontAlgn="base" latinLnBrk="0" hangingPunct="1">
              <a:lnSpc>
                <a:spcPct val="100000"/>
              </a:lnSpc>
              <a:spcBef>
                <a:spcPct val="20000"/>
              </a:spcBef>
              <a:spcAft>
                <a:spcPts val="120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*p = 1</a:t>
            </a: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等价于</a:t>
            </a: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x = 1;</a:t>
            </a:r>
            <a:endPar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访问结构体变量</a:t>
            </a:r>
            <a:endPar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指针变量</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结构成员</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457200" marR="0" lvl="1" indent="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    </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或者</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 &lt;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指针变量</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 -&gt; &lt;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结构成员</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例如：</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struct A { int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double d; char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ch</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a</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 *p=&amp;a;</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cout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&lt;&lt; p-&gt;d &lt;&lt;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endl</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输出</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a.d </a:t>
            </a:r>
            <a:r>
              <a:rPr kumimoji="0" lang="zh-CN" altLang="en-US"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见后面</a:t>
            </a:r>
            <a:endParaRPr kumimoji="0" lang="zh-CN" altLang="en-US"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endParaRPr>
          </a:p>
        </p:txBody>
      </p:sp>
      <p:sp>
        <p:nvSpPr>
          <p:cNvPr id="86019" name="Rectangle 2"/>
          <p:cNvSpPr>
            <a:spLocks noGrp="1" noChangeArrowheads="1"/>
          </p:cNvSpPr>
          <p:nvPr>
            <p:ph type="title"/>
          </p:nvPr>
        </p:nvSpPr>
        <p:spPr>
          <a:xfrm>
            <a:off x="1571625" y="571500"/>
            <a:ext cx="7143750" cy="7032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4000" b="1" i="0" u="none" strike="noStrike" kern="0" cap="none" spc="0" normalizeH="0" baseline="0" noProof="0" dirty="0">
                <a:ln>
                  <a:noFill/>
                </a:ln>
                <a:solidFill>
                  <a:schemeClr val="tx2"/>
                </a:solidFill>
                <a:effectLst/>
                <a:uLnTx/>
                <a:uFillTx/>
                <a:latin typeface="+mj-lt"/>
                <a:ea typeface="+mj-ea"/>
                <a:cs typeface="+mj-cs"/>
              </a:rPr>
              <a:t>间接访问操作</a:t>
            </a:r>
            <a:r>
              <a:rPr kumimoji="0" lang="zh-CN" altLang="en-US" sz="4000" b="1" i="0" u="none" strike="noStrike" kern="0" cap="none" spc="0" normalizeH="0" baseline="0" noProof="0" dirty="0">
                <a:ln>
                  <a:noFill/>
                </a:ln>
                <a:solidFill>
                  <a:schemeClr val="tx2"/>
                </a:solidFill>
                <a:effectLst/>
                <a:uLnTx/>
                <a:uFillTx/>
                <a:latin typeface="+mn-lt"/>
                <a:ea typeface="+mj-ea"/>
                <a:cs typeface="+mj-cs"/>
              </a:rPr>
              <a:t>（*和</a:t>
            </a:r>
            <a:r>
              <a:rPr kumimoji="0" lang="en-US" altLang="zh-CN" sz="4000" b="1" i="0" u="none" strike="noStrike" kern="0" cap="none" spc="0" normalizeH="0" baseline="0" noProof="0" dirty="0">
                <a:ln>
                  <a:noFill/>
                </a:ln>
                <a:solidFill>
                  <a:schemeClr val="tx2"/>
                </a:solidFill>
                <a:effectLst/>
                <a:uLnTx/>
                <a:uFillTx/>
                <a:latin typeface="+mn-lt"/>
                <a:ea typeface="+mj-ea"/>
                <a:cs typeface="+mj-cs"/>
              </a:rPr>
              <a:t>-&gt;</a:t>
            </a:r>
            <a:r>
              <a:rPr kumimoji="0" lang="zh-CN" altLang="en-US" sz="4000" b="1" i="0" u="none" strike="noStrike" kern="0" cap="none" spc="0" normalizeH="0" baseline="0" noProof="0" dirty="0">
                <a:ln>
                  <a:noFill/>
                </a:ln>
                <a:solidFill>
                  <a:schemeClr val="tx2"/>
                </a:solidFill>
                <a:effectLst/>
                <a:uLnTx/>
                <a:uFillTx/>
                <a:latin typeface="+mn-lt"/>
                <a:ea typeface="+mj-ea"/>
                <a:cs typeface="+mj-cs"/>
              </a:rPr>
              <a:t>）</a:t>
            </a:r>
            <a:endParaRPr kumimoji="0" lang="zh-CN" altLang="zh-CN" sz="4000" b="1" i="0" u="none" strike="noStrike" kern="0" cap="none" spc="0" normalizeH="0" baseline="0" noProof="0" dirty="0">
              <a:ln>
                <a:noFill/>
              </a:ln>
              <a:solidFill>
                <a:schemeClr val="tx2"/>
              </a:solidFill>
              <a:effectLst/>
              <a:uLnTx/>
              <a:uFillTx/>
              <a:latin typeface="+mn-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body" idx="1"/>
          </p:nvPr>
        </p:nvSpPr>
        <p:spPr>
          <a:xfrm>
            <a:off x="2555776" y="1094280"/>
            <a:ext cx="5668963" cy="4738688"/>
          </a:xfrm>
        </p:spPr>
        <p:txBody>
          <a:bodyPr vert="horz" wrap="square" lIns="91440" tIns="45720" rIns="91440" bIns="45720" numCol="1" anchor="t" anchorCtr="0" compatLnSpc="1"/>
          <a:lstStyle/>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ea"/>
                <a:ea typeface="+mn-ea"/>
                <a:cs typeface="+mn-cs"/>
              </a:rPr>
              <a:t>     </a:t>
            </a:r>
            <a:r>
              <a:rPr kumimoji="0" lang="zh-CN" altLang="en-US" sz="2000" b="1" i="0" u="none" strike="noStrike" kern="0" cap="none" spc="0" normalizeH="0" baseline="0" noProof="0" dirty="0">
                <a:ln>
                  <a:noFill/>
                </a:ln>
                <a:solidFill>
                  <a:srgbClr val="00B0F0"/>
                </a:solidFill>
                <a:effectLst/>
                <a:uLnTx/>
                <a:uFillTx/>
                <a:latin typeface="+mn-ea"/>
                <a:ea typeface="+mn-ea"/>
                <a:cs typeface="+mn-cs"/>
              </a:rPr>
              <a:t>假设</a:t>
            </a:r>
            <a:r>
              <a:rPr kumimoji="0" lang="en-US" altLang="zh-CN" sz="2000" b="1" i="0" u="none" strike="noStrike" kern="0" cap="none" spc="0" normalizeH="0" baseline="0" noProof="0" dirty="0">
                <a:ln>
                  <a:noFill/>
                </a:ln>
                <a:solidFill>
                  <a:srgbClr val="00B0F0"/>
                </a:solidFill>
                <a:effectLst/>
                <a:uLnTx/>
                <a:uFillTx/>
                <a:latin typeface="+mn-ea"/>
                <a:ea typeface="+mn-ea"/>
                <a:cs typeface="+mn-cs"/>
              </a:rPr>
              <a:t>120</a:t>
            </a:r>
            <a:r>
              <a:rPr kumimoji="0" lang="zh-CN" altLang="en-US" sz="2000" b="1" i="0" u="none" strike="noStrike" kern="0" cap="none" spc="0" normalizeH="0" baseline="0" noProof="0" dirty="0">
                <a:ln>
                  <a:noFill/>
                </a:ln>
                <a:solidFill>
                  <a:srgbClr val="00B0F0"/>
                </a:solidFill>
                <a:effectLst/>
                <a:uLnTx/>
                <a:uFillTx/>
                <a:latin typeface="+mn-ea"/>
                <a:ea typeface="+mn-ea"/>
                <a:cs typeface="+mn-cs"/>
              </a:rPr>
              <a:t>和</a:t>
            </a:r>
            <a:r>
              <a:rPr kumimoji="0" lang="en-US" altLang="zh-CN" sz="2000" b="1" i="0" u="none" strike="noStrike" kern="0" cap="none" spc="0" normalizeH="0" baseline="0" noProof="0" dirty="0">
                <a:ln>
                  <a:noFill/>
                </a:ln>
                <a:solidFill>
                  <a:srgbClr val="00B0F0"/>
                </a:solidFill>
                <a:effectLst/>
                <a:uLnTx/>
                <a:uFillTx/>
                <a:latin typeface="+mn-ea"/>
                <a:ea typeface="+mn-ea"/>
                <a:cs typeface="+mn-cs"/>
              </a:rPr>
              <a:t>124</a:t>
            </a:r>
            <a:r>
              <a:rPr kumimoji="0" lang="zh-CN" altLang="en-US" sz="2000" b="1" i="0" u="none" strike="noStrike" kern="0" cap="none" spc="0" normalizeH="0" baseline="0" noProof="0" dirty="0">
                <a:ln>
                  <a:noFill/>
                </a:ln>
                <a:solidFill>
                  <a:srgbClr val="00B0F0"/>
                </a:solidFill>
                <a:effectLst/>
                <a:uLnTx/>
                <a:uFillTx/>
                <a:latin typeface="+mn-ea"/>
                <a:ea typeface="+mn-ea"/>
                <a:cs typeface="+mn-cs"/>
              </a:rPr>
              <a:t>分别代表变量</a:t>
            </a:r>
            <a:r>
              <a:rPr kumimoji="0" lang="en-US" altLang="zh-CN" sz="2000" b="1" i="0" u="none" strike="noStrike" kern="0" cap="none" spc="0" normalizeH="0" baseline="0" noProof="0" dirty="0">
                <a:ln>
                  <a:noFill/>
                </a:ln>
                <a:solidFill>
                  <a:srgbClr val="00B0F0"/>
                </a:solidFill>
                <a:effectLst/>
                <a:uLnTx/>
                <a:uFillTx/>
                <a:latin typeface="+mn-ea"/>
                <a:ea typeface="+mn-ea"/>
                <a:cs typeface="+mn-cs"/>
              </a:rPr>
              <a:t>x</a:t>
            </a:r>
            <a:r>
              <a:rPr kumimoji="0" lang="zh-CN" altLang="en-US" sz="2000" b="1" i="0" u="none" strike="noStrike" kern="0" cap="none" spc="0" normalizeH="0" baseline="0" noProof="0" dirty="0">
                <a:ln>
                  <a:noFill/>
                </a:ln>
                <a:solidFill>
                  <a:srgbClr val="00B0F0"/>
                </a:solidFill>
                <a:effectLst/>
                <a:uLnTx/>
                <a:uFillTx/>
                <a:latin typeface="+mn-ea"/>
                <a:ea typeface="+mn-ea"/>
                <a:cs typeface="+mn-cs"/>
              </a:rPr>
              <a:t>和</a:t>
            </a:r>
            <a:r>
              <a:rPr kumimoji="0" lang="en-US" altLang="zh-CN" sz="2000" b="1" i="0" u="none" strike="noStrike" kern="0" cap="none" spc="0" normalizeH="0" baseline="0" noProof="0" dirty="0">
                <a:ln>
                  <a:noFill/>
                </a:ln>
                <a:solidFill>
                  <a:srgbClr val="00B0F0"/>
                </a:solidFill>
                <a:effectLst/>
                <a:uLnTx/>
                <a:uFillTx/>
                <a:latin typeface="+mn-ea"/>
                <a:ea typeface="+mn-ea"/>
                <a:cs typeface="+mn-cs"/>
              </a:rPr>
              <a:t>p</a:t>
            </a:r>
            <a:r>
              <a:rPr kumimoji="0" lang="zh-CN" altLang="en-US" sz="2000" b="1" i="0" u="none" strike="noStrike" kern="0" cap="none" spc="0" normalizeH="0" baseline="0" noProof="0" dirty="0">
                <a:ln>
                  <a:noFill/>
                </a:ln>
                <a:solidFill>
                  <a:srgbClr val="00B0F0"/>
                </a:solidFill>
                <a:effectLst/>
                <a:uLnTx/>
                <a:uFillTx/>
                <a:latin typeface="+mn-ea"/>
                <a:ea typeface="+mn-ea"/>
                <a:cs typeface="+mn-cs"/>
              </a:rPr>
              <a:t>的内存地址</a:t>
            </a:r>
            <a:endParaRPr kumimoji="0" lang="en-US" altLang="zh-CN" sz="2000" b="1" i="0" u="none" strike="noStrike" kern="0" cap="none" spc="0" normalizeH="0" baseline="0" noProof="0" dirty="0">
              <a:ln>
                <a:noFill/>
              </a:ln>
              <a:solidFill>
                <a:srgbClr val="00B0F0"/>
              </a:solidFill>
              <a:effectLst/>
              <a:uLnTx/>
              <a:uFillTx/>
              <a:latin typeface="+mn-ea"/>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ea"/>
                <a:ea typeface="+mn-ea"/>
                <a:cs typeface="+mn-cs"/>
              </a:rPr>
              <a:t>     </a:t>
            </a:r>
            <a:r>
              <a:rPr kumimoji="0" lang="zh-CN" altLang="en-US" sz="2000" b="1" i="0" u="none" strike="noStrike" kern="0" cap="none" spc="0" normalizeH="0" baseline="0" noProof="0" dirty="0">
                <a:ln>
                  <a:noFill/>
                </a:ln>
                <a:solidFill>
                  <a:srgbClr val="0000FF"/>
                </a:solidFill>
                <a:effectLst/>
                <a:uLnTx/>
                <a:uFillTx/>
                <a:latin typeface="+mn-ea"/>
                <a:ea typeface="+mn-ea"/>
                <a:cs typeface="+mn-cs"/>
              </a:rPr>
              <a:t>执行语句 </a:t>
            </a:r>
            <a:r>
              <a:rPr kumimoji="0" lang="en-US" altLang="zh-CN" sz="2000" b="1" i="0" u="none" strike="noStrike" kern="0" cap="none" spc="0" normalizeH="0" baseline="0" noProof="0" dirty="0">
                <a:ln>
                  <a:noFill/>
                </a:ln>
                <a:solidFill>
                  <a:srgbClr val="0000FF"/>
                </a:solidFill>
                <a:effectLst/>
                <a:uLnTx/>
                <a:uFillTx/>
                <a:latin typeface="+mn-ea"/>
                <a:ea typeface="+mn-ea"/>
                <a:cs typeface="+mn-cs"/>
              </a:rPr>
              <a:t>x = 1; </a:t>
            </a:r>
            <a:r>
              <a:rPr kumimoji="0" lang="zh-CN" altLang="en-US" sz="2000" b="1" i="0" u="none" strike="noStrike" kern="0" cap="none" spc="0" normalizeH="0" baseline="0" noProof="0" dirty="0">
                <a:ln>
                  <a:noFill/>
                </a:ln>
                <a:solidFill>
                  <a:srgbClr val="0000FF"/>
                </a:solidFill>
                <a:effectLst/>
                <a:uLnTx/>
                <a:uFillTx/>
                <a:latin typeface="+mn-ea"/>
                <a:ea typeface="+mn-ea"/>
                <a:cs typeface="+mn-cs"/>
              </a:rPr>
              <a:t>之前</a:t>
            </a:r>
            <a:endParaRPr kumimoji="0" lang="zh-CN" altLang="en-US" sz="2000" b="1" i="0" u="none" strike="noStrike" kern="0" cap="none" spc="0" normalizeH="0" baseline="0" noProof="0" dirty="0">
              <a:ln>
                <a:noFill/>
              </a:ln>
              <a:solidFill>
                <a:srgbClr val="0000FF"/>
              </a:solidFill>
              <a:effectLst/>
              <a:uLnTx/>
              <a:uFillTx/>
              <a:latin typeface="+mn-ea"/>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x              		p</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120: 	</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124:      </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a:t>
            </a:r>
            <a:endParaRPr kumimoji="0" lang="zh-CN" altLang="en-US"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14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zh-CN" altLang="en-US" sz="2000" b="1" i="0" u="none" strike="noStrike" kern="0" cap="none" spc="0" normalizeH="0" baseline="0" noProof="0" dirty="0">
                <a:ln>
                  <a:noFill/>
                </a:ln>
                <a:solidFill>
                  <a:srgbClr val="0000FF"/>
                </a:solidFill>
                <a:effectLst/>
                <a:uLnTx/>
                <a:uFillTx/>
                <a:latin typeface="+mn-lt"/>
                <a:ea typeface="+mn-ea"/>
                <a:cs typeface="+mn-cs"/>
              </a:rPr>
              <a:t>执行</a:t>
            </a:r>
            <a:r>
              <a:rPr kumimoji="0" lang="zh-CN" altLang="en-US" sz="2000" b="1" i="0" u="none" strike="noStrike" kern="0" cap="none" spc="0" normalizeH="0" baseline="0" noProof="0" dirty="0">
                <a:ln>
                  <a:noFill/>
                </a:ln>
                <a:solidFill>
                  <a:srgbClr val="0000FF"/>
                </a:solidFill>
                <a:effectLst/>
                <a:uLnTx/>
                <a:uFillTx/>
                <a:latin typeface="+mn-ea"/>
                <a:ea typeface="+mn-ea"/>
                <a:cs typeface="+mn-cs"/>
              </a:rPr>
              <a:t>语句 </a:t>
            </a:r>
            <a:r>
              <a:rPr kumimoji="0" lang="en-US" altLang="zh-CN" sz="2000" b="1" i="0" u="none" strike="noStrike" kern="0" cap="none" spc="0" normalizeH="0" baseline="0" noProof="0" dirty="0">
                <a:ln>
                  <a:noFill/>
                </a:ln>
                <a:solidFill>
                  <a:srgbClr val="0000FF"/>
                </a:solidFill>
                <a:effectLst/>
                <a:uLnTx/>
                <a:uFillTx/>
                <a:latin typeface="+mn-lt"/>
                <a:ea typeface="+mn-ea"/>
                <a:cs typeface="+mn-cs"/>
              </a:rPr>
              <a:t>x = 1; </a:t>
            </a:r>
            <a:r>
              <a:rPr kumimoji="0" lang="zh-CN" altLang="en-US" sz="2000" b="1" i="0" u="none" strike="noStrike" kern="0" cap="none" spc="0" normalizeH="0" baseline="0" noProof="0" dirty="0">
                <a:ln>
                  <a:noFill/>
                </a:ln>
                <a:solidFill>
                  <a:srgbClr val="0000FF"/>
                </a:solidFill>
                <a:effectLst/>
                <a:uLnTx/>
                <a:uFillTx/>
                <a:latin typeface="+mn-lt"/>
                <a:ea typeface="+mn-ea"/>
                <a:cs typeface="+mn-cs"/>
              </a:rPr>
              <a:t>之后： </a:t>
            </a:r>
            <a:endParaRPr kumimoji="0" lang="zh-CN" altLang="en-US" sz="2000" b="1" i="0" u="none" strike="noStrike" kern="0" cap="none" spc="0" normalizeH="0" baseline="0" noProof="0" dirty="0">
              <a:ln>
                <a:noFill/>
              </a:ln>
              <a:solidFill>
                <a:srgbClr val="0000FF"/>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x              		p</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120: 	1		124:      </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a:t>
            </a:r>
            <a:endParaRPr kumimoji="0" lang="zh-CN" altLang="en-US"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13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rgbClr val="0000FF"/>
                </a:solidFill>
                <a:effectLst/>
                <a:uLnTx/>
                <a:uFillTx/>
                <a:latin typeface="+mn-lt"/>
                <a:ea typeface="+mn-ea"/>
                <a:cs typeface="+mn-cs"/>
              </a:rPr>
              <a:t>     执行</a:t>
            </a:r>
            <a:r>
              <a:rPr kumimoji="0" lang="zh-CN" altLang="en-US" sz="2000" b="1" i="0" u="none" strike="noStrike" kern="0" cap="none" spc="0" normalizeH="0" baseline="0" noProof="0" dirty="0">
                <a:ln>
                  <a:noFill/>
                </a:ln>
                <a:solidFill>
                  <a:srgbClr val="0000FF"/>
                </a:solidFill>
                <a:effectLst/>
                <a:uLnTx/>
                <a:uFillTx/>
                <a:latin typeface="+mn-ea"/>
                <a:ea typeface="+mn-ea"/>
                <a:cs typeface="+mn-cs"/>
              </a:rPr>
              <a:t>语句 </a:t>
            </a:r>
            <a:r>
              <a:rPr kumimoji="0" lang="en-US" altLang="zh-CN" sz="2000" b="1" i="0" u="none" strike="noStrike" kern="0" cap="none" spc="0" normalizeH="0" baseline="0" noProof="0" dirty="0">
                <a:ln>
                  <a:noFill/>
                </a:ln>
                <a:solidFill>
                  <a:srgbClr val="0000FF"/>
                </a:solidFill>
                <a:effectLst/>
                <a:uLnTx/>
                <a:uFillTx/>
                <a:latin typeface="+mn-lt"/>
                <a:ea typeface="+mn-ea"/>
                <a:cs typeface="+mn-cs"/>
              </a:rPr>
              <a:t>p = &amp;x;</a:t>
            </a:r>
            <a:r>
              <a:rPr kumimoji="0" lang="zh-CN" altLang="en-US" sz="2000" b="1" i="0" u="none" strike="noStrike" kern="0" cap="none" spc="0" normalizeH="0" baseline="0" noProof="0" dirty="0">
                <a:ln>
                  <a:noFill/>
                </a:ln>
                <a:solidFill>
                  <a:srgbClr val="0000FF"/>
                </a:solidFill>
                <a:effectLst/>
                <a:uLnTx/>
                <a:uFillTx/>
                <a:latin typeface="+mn-lt"/>
                <a:ea typeface="+mn-ea"/>
                <a:cs typeface="+mn-cs"/>
              </a:rPr>
              <a:t> 之后： </a:t>
            </a:r>
            <a:endParaRPr kumimoji="0" lang="zh-CN" altLang="en-US" sz="2000" b="1" i="0" u="none" strike="noStrike" kern="0" cap="none" spc="0" normalizeH="0" baseline="0" noProof="0" dirty="0">
              <a:ln>
                <a:noFill/>
              </a:ln>
              <a:solidFill>
                <a:srgbClr val="0000FF"/>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x              		  p</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120: 	1		124:      120</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13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zh-CN" altLang="en-US" sz="2000" b="1" i="0" u="none" strike="noStrike" kern="0" cap="none" spc="0" normalizeH="0" baseline="0" noProof="0" dirty="0">
                <a:ln>
                  <a:noFill/>
                </a:ln>
                <a:solidFill>
                  <a:srgbClr val="0000FF"/>
                </a:solidFill>
                <a:effectLst/>
                <a:uLnTx/>
                <a:uFillTx/>
                <a:latin typeface="+mn-lt"/>
                <a:ea typeface="+mn-ea"/>
                <a:cs typeface="+mn-cs"/>
              </a:rPr>
              <a:t>执行</a:t>
            </a:r>
            <a:r>
              <a:rPr kumimoji="0" lang="zh-CN" altLang="en-US" sz="2000" b="1" i="0" u="none" strike="noStrike" kern="0" cap="none" spc="0" normalizeH="0" baseline="0" noProof="0" dirty="0">
                <a:ln>
                  <a:noFill/>
                </a:ln>
                <a:solidFill>
                  <a:srgbClr val="0000FF"/>
                </a:solidFill>
                <a:effectLst/>
                <a:uLnTx/>
                <a:uFillTx/>
                <a:latin typeface="+mn-ea"/>
                <a:ea typeface="+mn-ea"/>
                <a:cs typeface="+mn-cs"/>
              </a:rPr>
              <a:t>语句</a:t>
            </a:r>
            <a:r>
              <a:rPr kumimoji="0" lang="zh-CN" altLang="en-US" sz="2000" b="1" i="0" u="none" strike="noStrike" kern="0" cap="none" spc="0" normalizeH="0" baseline="0" noProof="0" dirty="0">
                <a:ln>
                  <a:noFill/>
                </a:ln>
                <a:solidFill>
                  <a:srgbClr val="0000FF"/>
                </a:solidFill>
                <a:effectLst/>
                <a:uLnTx/>
                <a:uFillTx/>
                <a:latin typeface="+mn-lt"/>
                <a:ea typeface="+mn-ea"/>
                <a:cs typeface="+mn-cs"/>
              </a:rPr>
              <a:t> *</a:t>
            </a:r>
            <a:r>
              <a:rPr kumimoji="0" lang="en-US" altLang="zh-CN" sz="2000" b="1" i="0" u="none" strike="noStrike" kern="0" cap="none" spc="0" normalizeH="0" baseline="0" noProof="0" dirty="0">
                <a:ln>
                  <a:noFill/>
                </a:ln>
                <a:solidFill>
                  <a:srgbClr val="0000FF"/>
                </a:solidFill>
                <a:effectLst/>
                <a:uLnTx/>
                <a:uFillTx/>
                <a:latin typeface="+mn-lt"/>
                <a:ea typeface="+mn-ea"/>
                <a:cs typeface="+mn-cs"/>
              </a:rPr>
              <a:t>p = 2;” </a:t>
            </a:r>
            <a:r>
              <a:rPr kumimoji="0" lang="zh-CN" altLang="en-US" sz="2000" b="1" i="0" u="none" strike="noStrike" kern="0" cap="none" spc="0" normalizeH="0" baseline="0" noProof="0" dirty="0">
                <a:ln>
                  <a:noFill/>
                </a:ln>
                <a:solidFill>
                  <a:srgbClr val="0000FF"/>
                </a:solidFill>
                <a:effectLst/>
                <a:uLnTx/>
                <a:uFillTx/>
                <a:latin typeface="+mn-lt"/>
                <a:ea typeface="+mn-ea"/>
                <a:cs typeface="+mn-cs"/>
              </a:rPr>
              <a:t>之后： </a:t>
            </a:r>
            <a:endParaRPr kumimoji="0" lang="zh-CN" altLang="en-US" sz="2000" b="1" i="0" u="none" strike="noStrike" kern="0" cap="none" spc="0" normalizeH="0" baseline="0" noProof="0" dirty="0">
              <a:ln>
                <a:noFill/>
              </a:ln>
              <a:solidFill>
                <a:srgbClr val="0000FF"/>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x             		  p</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120: 	2		124:      120</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p:txBody>
      </p:sp>
      <p:sp>
        <p:nvSpPr>
          <p:cNvPr id="60419" name="Text Box 4"/>
          <p:cNvSpPr txBox="1">
            <a:spLocks noChangeArrowheads="1"/>
          </p:cNvSpPr>
          <p:nvPr/>
        </p:nvSpPr>
        <p:spPr bwMode="auto">
          <a:xfrm>
            <a:off x="755576" y="1327327"/>
            <a:ext cx="1965325" cy="2446338"/>
          </a:xfrm>
          <a:prstGeom prst="rect">
            <a:avLst/>
          </a:prstGeom>
          <a:solidFill>
            <a:schemeClr val="folHlink"/>
          </a:solidFill>
          <a:ln w="9525">
            <a:noFill/>
            <a:miter lim="800000"/>
          </a:ln>
        </p:spPr>
        <p:txBody>
          <a:bodyPr>
            <a:spAutoFit/>
          </a:bodyPr>
          <a:lstStyle/>
          <a:p>
            <a:pPr marL="457200" marR="0" lvl="1"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sz="1800" b="1" i="0" u="none" strike="noStrike" kern="1200" cap="none" spc="0" normalizeH="0" baseline="0" noProof="0" dirty="0" err="1">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int</a:t>
            </a:r>
            <a:r>
              <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*p;</a:t>
            </a:r>
            <a:endPar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sz="1800" b="1" i="0" u="none" strike="noStrike" kern="1200" cap="none" spc="0" normalizeH="0" baseline="0" noProof="0" dirty="0" err="1">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int</a:t>
            </a:r>
            <a:r>
              <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 x;</a:t>
            </a:r>
            <a:endPar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x = 1;</a:t>
            </a:r>
            <a:endPar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p = &amp;x;</a:t>
            </a:r>
            <a:endPar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*p = 2;</a:t>
            </a:r>
            <a:endParaRPr kumimoji="0" 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a:p>
            <a:pPr marR="0" defTabSz="914400" eaLnBrk="1" hangingPunct="1">
              <a:spcBef>
                <a:spcPct val="50000"/>
              </a:spcBef>
              <a:buClrTx/>
              <a:buSzTx/>
              <a:buFont typeface="Arial" panose="020B0604020202020204" pitchFamily="34" charset="0"/>
              <a:buNone/>
              <a:defRPr/>
            </a:pPr>
            <a:endParaRPr kumimoji="0" lang="en-US" b="1" kern="1200" cap="none" spc="0" normalizeH="0" baseline="0" noProof="0" dirty="0">
              <a:solidFill>
                <a:srgbClr val="000000"/>
              </a:solidFill>
              <a:latin typeface="Arial" panose="020B0604020202020204" pitchFamily="34" charset="0"/>
              <a:ea typeface="宋体" panose="02010600030101010101" pitchFamily="2" charset="-122"/>
              <a:cs typeface="+mn-cs"/>
            </a:endParaRPr>
          </a:p>
        </p:txBody>
      </p:sp>
      <p:sp>
        <p:nvSpPr>
          <p:cNvPr id="4" name="Rectangle 2"/>
          <p:cNvSpPr txBox="1">
            <a:spLocks noChangeArrowheads="1"/>
          </p:cNvSpPr>
          <p:nvPr/>
        </p:nvSpPr>
        <p:spPr bwMode="auto">
          <a:xfrm>
            <a:off x="1524000" y="390875"/>
            <a:ext cx="7143750" cy="703263"/>
          </a:xfrm>
          <a:prstGeom prst="rect">
            <a:avLst/>
          </a:prstGeom>
          <a:noFill/>
          <a:ln w="9525">
            <a:noFill/>
            <a:miter lim="800000"/>
          </a:ln>
        </p:spPr>
        <p:txBody>
          <a:bodyPr anchor="ctr"/>
          <a:lstStyle/>
          <a:p>
            <a:pPr marR="0" defTabSz="914400" eaLnBrk="1" hangingPunct="1">
              <a:buClrTx/>
              <a:buSzTx/>
              <a:buFontTx/>
              <a:buNone/>
              <a:defRPr/>
            </a:pPr>
            <a:r>
              <a:rPr kumimoji="0" lang="zh-CN" altLang="zh-CN" sz="4000" b="1" kern="0" cap="none" spc="0" normalizeH="0" baseline="0" noProof="0" dirty="0">
                <a:solidFill>
                  <a:schemeClr val="tx2"/>
                </a:solidFill>
                <a:latin typeface="+mj-lt"/>
                <a:ea typeface="+mj-ea"/>
                <a:cs typeface="+mj-cs"/>
              </a:rPr>
              <a:t>间接访问操作</a:t>
            </a:r>
            <a:r>
              <a:rPr kumimoji="0" lang="zh-CN" altLang="en-US" sz="4000" b="1" kern="0" cap="none" spc="0" normalizeH="0" baseline="0" noProof="0" dirty="0">
                <a:solidFill>
                  <a:schemeClr val="tx2"/>
                </a:solidFill>
                <a:latin typeface="+mj-lt"/>
                <a:ea typeface="+mj-ea"/>
                <a:cs typeface="+mj-cs"/>
              </a:rPr>
              <a:t>（*和</a:t>
            </a:r>
            <a:r>
              <a:rPr kumimoji="0" lang="en-US" altLang="zh-CN" sz="4000" b="1" kern="0" cap="none" spc="0" normalizeH="0" baseline="0" noProof="0" dirty="0">
                <a:solidFill>
                  <a:schemeClr val="tx2"/>
                </a:solidFill>
                <a:latin typeface="+mj-lt"/>
                <a:ea typeface="+mj-ea"/>
                <a:cs typeface="+mj-cs"/>
              </a:rPr>
              <a:t>-&gt;</a:t>
            </a:r>
            <a:r>
              <a:rPr kumimoji="0" lang="zh-CN" altLang="en-US" sz="4000" b="1" kern="0" cap="none" spc="0" normalizeH="0" baseline="0" noProof="0" dirty="0">
                <a:solidFill>
                  <a:schemeClr val="tx2"/>
                </a:solidFill>
                <a:latin typeface="+mj-lt"/>
                <a:ea typeface="+mj-ea"/>
                <a:cs typeface="+mj-cs"/>
              </a:rPr>
              <a:t>）</a:t>
            </a:r>
            <a:endParaRPr kumimoji="0" lang="zh-CN" altLang="zh-CN"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srcRect t="4506" r="10629" b="4778"/>
          <a:stretch>
            <a:fillRect/>
          </a:stretch>
        </p:blipFill>
        <p:spPr>
          <a:xfrm>
            <a:off x="0" y="669925"/>
            <a:ext cx="9119235" cy="5207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body"/>
          </p:nvPr>
        </p:nvSpPr>
        <p:spPr>
          <a:xfrm>
            <a:off x="971600" y="1533525"/>
            <a:ext cx="7027863" cy="4449762"/>
          </a:xfrm>
        </p:spPr>
        <p:txBody>
          <a:bodyPr vert="horz" wrap="square" lIns="91440" tIns="45720" rIns="91440" bIns="45720" anchor="t" anchorCtr="0"/>
          <a:lstStyle/>
          <a:p>
            <a:pPr algn="just" eaLnBrk="1" hangingPunct="1"/>
            <a:r>
              <a:rPr lang="zh-CN" altLang="en-US" sz="2800" b="1" dirty="0"/>
              <a:t>加上或者减去一个整数</a:t>
            </a:r>
            <a:endParaRPr lang="en-US" altLang="zh-CN" sz="2800" b="1" dirty="0"/>
          </a:p>
          <a:p>
            <a:pPr lvl="1" algn="just" eaLnBrk="1" hangingPunct="1">
              <a:buFont typeface="Wingdings" panose="05000000000000000000" pitchFamily="2" charset="2"/>
              <a:buChar char="l"/>
            </a:pPr>
            <a:r>
              <a:rPr lang="zh-CN" altLang="en-US" sz="2400" b="1" dirty="0">
                <a:cs typeface="Times New Roman" panose="02020603050405020304" pitchFamily="18" charset="0"/>
              </a:rPr>
              <a:t>运算结果为同类型指针。</a:t>
            </a:r>
            <a:r>
              <a:rPr lang="zh-CN" altLang="en-US" sz="2400" b="1" dirty="0">
                <a:solidFill>
                  <a:srgbClr val="FF0000"/>
                </a:solidFill>
                <a:cs typeface="Times New Roman" panose="02020603050405020304" pitchFamily="18" charset="0"/>
              </a:rPr>
              <a:t>实际加（或减）的值由指针所指数据的类型来决定</a:t>
            </a:r>
            <a:endParaRPr lang="en-US" altLang="zh-CN" sz="2400" b="1" dirty="0">
              <a:solidFill>
                <a:srgbClr val="FF0000"/>
              </a:solidFill>
              <a:cs typeface="Times New Roman" panose="02020603050405020304" pitchFamily="18" charset="0"/>
            </a:endParaRPr>
          </a:p>
          <a:p>
            <a:pPr lvl="1" algn="just" eaLnBrk="1" hangingPunct="1">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     例如：</a:t>
            </a:r>
            <a:r>
              <a:rPr lang="en-US" altLang="zh-CN" sz="2000" b="1" dirty="0">
                <a:cs typeface="Times New Roman" panose="02020603050405020304" pitchFamily="18" charset="0"/>
              </a:rPr>
              <a:t>int x;</a:t>
            </a:r>
            <a:endParaRPr lang="en-US" altLang="zh-CN" sz="2000" b="1" dirty="0">
              <a:cs typeface="Times New Roman" panose="02020603050405020304" pitchFamily="18" charset="0"/>
            </a:endParaRPr>
          </a:p>
          <a:p>
            <a:pPr lvl="2" eaLnBrk="1" hangingPunct="1">
              <a:buNone/>
            </a:pPr>
            <a:r>
              <a:rPr lang="en-US" altLang="zh-CN" sz="2000" b="1" dirty="0">
                <a:cs typeface="Times New Roman" panose="02020603050405020304" pitchFamily="18" charset="0"/>
              </a:rPr>
              <a:t>           int *p;</a:t>
            </a:r>
            <a:endParaRPr lang="en-US" altLang="zh-CN" sz="2000" b="1" dirty="0">
              <a:ea typeface="楷体_GB2312" pitchFamily="1" charset="-122"/>
            </a:endParaRPr>
          </a:p>
          <a:p>
            <a:pPr lvl="2" eaLnBrk="1" hangingPunct="1">
              <a:buNone/>
            </a:pPr>
            <a:r>
              <a:rPr lang="en-US" altLang="zh-CN" sz="2000" b="1" dirty="0">
                <a:ea typeface="楷体_GB2312" pitchFamily="1" charset="-122"/>
              </a:rPr>
              <a:t>           p = &amp;x + 2;  //x</a:t>
            </a:r>
            <a:r>
              <a:rPr lang="zh-CN" altLang="en-US" sz="2000" b="1" dirty="0">
                <a:ea typeface="楷体_GB2312" pitchFamily="1" charset="-122"/>
              </a:rPr>
              <a:t>的地址加上</a:t>
            </a:r>
            <a:r>
              <a:rPr lang="en-US" altLang="zh-CN" sz="2000" b="1" dirty="0">
                <a:ea typeface="楷体_GB2312" pitchFamily="1" charset="-122"/>
              </a:rPr>
              <a:t>sizeof(int)*2</a:t>
            </a:r>
            <a:endParaRPr lang="en-US" altLang="zh-CN" sz="2000" b="1" dirty="0">
              <a:ea typeface="楷体_GB2312" pitchFamily="1" charset="-122"/>
            </a:endParaRPr>
          </a:p>
          <a:p>
            <a:pPr lvl="1" algn="just" eaLnBrk="1" hangingPunct="1">
              <a:buFont typeface="Wingdings" panose="05000000000000000000" pitchFamily="2" charset="2"/>
              <a:buChar char="l"/>
            </a:pPr>
            <a:r>
              <a:rPr lang="zh-CN" altLang="en-US" sz="2400" b="1" dirty="0">
                <a:cs typeface="Times New Roman" panose="02020603050405020304" pitchFamily="18" charset="0"/>
              </a:rPr>
              <a:t>常用于访问数组元素</a:t>
            </a:r>
            <a:endParaRPr lang="en-US" altLang="zh-CN" sz="2400" b="1" dirty="0">
              <a:cs typeface="Times New Roman" panose="02020603050405020304" pitchFamily="18" charset="0"/>
            </a:endParaRPr>
          </a:p>
          <a:p>
            <a:pPr lvl="1" algn="just" eaLnBrk="1" hangingPunct="1">
              <a:buNone/>
            </a:pPr>
            <a:r>
              <a:rPr lang="zh-CN" altLang="en-US" sz="2000" b="1" dirty="0">
                <a:cs typeface="Times New Roman" panose="02020603050405020304" pitchFamily="18" charset="0"/>
              </a:rPr>
              <a:t>       例如：</a:t>
            </a:r>
            <a:r>
              <a:rPr lang="en-US" altLang="zh-CN" sz="2000" b="1" dirty="0">
                <a:cs typeface="Times New Roman" panose="02020603050405020304" pitchFamily="18" charset="0"/>
              </a:rPr>
              <a:t> int a[10];    int *p;    p = &amp;a[0];    //</a:t>
            </a:r>
            <a:r>
              <a:rPr lang="zh-CN" altLang="en-US" sz="2000" b="1" dirty="0">
                <a:cs typeface="Times New Roman" panose="02020603050405020304" pitchFamily="18" charset="0"/>
              </a:rPr>
              <a:t>或 </a:t>
            </a:r>
            <a:r>
              <a:rPr lang="en-US" altLang="zh-CN" sz="2000" b="1" dirty="0">
                <a:cs typeface="Times New Roman" panose="02020603050405020304" pitchFamily="18" charset="0"/>
              </a:rPr>
              <a:t>p = a;</a:t>
            </a:r>
            <a:endParaRPr lang="en-US" altLang="zh-CN" sz="2000" b="1" dirty="0">
              <a:cs typeface="Times New Roman" panose="02020603050405020304" pitchFamily="18" charset="0"/>
            </a:endParaRPr>
          </a:p>
          <a:p>
            <a:pPr lvl="2" eaLnBrk="1" hangingPunct="1">
              <a:buNone/>
            </a:pPr>
            <a:r>
              <a:rPr lang="zh-CN" altLang="en-US" sz="2000" b="1" dirty="0">
                <a:ea typeface="楷体_GB2312" pitchFamily="1" charset="-122"/>
              </a:rPr>
              <a:t>             访问元素：  </a:t>
            </a:r>
            <a:r>
              <a:rPr lang="en-US" altLang="zh-CN" sz="2000" b="1" dirty="0">
                <a:cs typeface="Times New Roman" panose="02020603050405020304" pitchFamily="18" charset="0"/>
              </a:rPr>
              <a:t>a[0]</a:t>
            </a:r>
            <a:r>
              <a:rPr lang="zh-CN" altLang="en-US" sz="2000" b="1" dirty="0">
                <a:cs typeface="Times New Roman" panose="02020603050405020304" pitchFamily="18" charset="0"/>
              </a:rPr>
              <a:t>、</a:t>
            </a:r>
            <a:r>
              <a:rPr lang="en-US" altLang="zh-CN" sz="2000" b="1" dirty="0">
                <a:cs typeface="Times New Roman" panose="02020603050405020304" pitchFamily="18" charset="0"/>
              </a:rPr>
              <a:t>a[1]</a:t>
            </a:r>
            <a:r>
              <a:rPr lang="zh-CN" altLang="en-US" sz="2000" b="1" dirty="0">
                <a:cs typeface="Times New Roman" panose="02020603050405020304" pitchFamily="18" charset="0"/>
              </a:rPr>
              <a:t>、</a:t>
            </a:r>
            <a:r>
              <a:rPr lang="en-US" altLang="zh-CN" sz="2000" b="1" dirty="0">
                <a:cs typeface="Times New Roman" panose="02020603050405020304" pitchFamily="18" charset="0"/>
              </a:rPr>
              <a:t>...</a:t>
            </a:r>
            <a:r>
              <a:rPr lang="zh-CN" altLang="en-US" sz="2000" b="1" dirty="0">
                <a:cs typeface="Times New Roman" panose="02020603050405020304" pitchFamily="18" charset="0"/>
              </a:rPr>
              <a:t>、</a:t>
            </a:r>
            <a:r>
              <a:rPr lang="en-US" altLang="zh-CN" sz="2000" b="1" dirty="0">
                <a:cs typeface="Times New Roman" panose="02020603050405020304" pitchFamily="18" charset="0"/>
              </a:rPr>
              <a:t>a[9]</a:t>
            </a:r>
            <a:endParaRPr lang="en-US" altLang="zh-CN" sz="2000" b="1" dirty="0">
              <a:cs typeface="Times New Roman" panose="02020603050405020304" pitchFamily="18" charset="0"/>
            </a:endParaRPr>
          </a:p>
          <a:p>
            <a:pPr lvl="2" eaLnBrk="1" hangingPunct="1">
              <a:buNone/>
            </a:pPr>
            <a:r>
              <a:rPr lang="en-US" altLang="zh-CN" sz="2000" b="1" dirty="0">
                <a:cs typeface="Times New Roman" panose="02020603050405020304" pitchFamily="18" charset="0"/>
              </a:rPr>
              <a:t>                                   *p</a:t>
            </a:r>
            <a:r>
              <a:rPr lang="zh-CN" altLang="en-US" sz="2000" b="1" dirty="0">
                <a:cs typeface="Times New Roman" panose="02020603050405020304" pitchFamily="18" charset="0"/>
              </a:rPr>
              <a:t>、*</a:t>
            </a:r>
            <a:r>
              <a:rPr lang="en-US" altLang="zh-CN" sz="2000" b="1" dirty="0">
                <a:cs typeface="Times New Roman" panose="02020603050405020304" pitchFamily="18" charset="0"/>
              </a:rPr>
              <a:t>(p+1)</a:t>
            </a:r>
            <a:r>
              <a:rPr lang="zh-CN" altLang="en-US" sz="2000" b="1" dirty="0">
                <a:cs typeface="Times New Roman" panose="02020603050405020304" pitchFamily="18" charset="0"/>
              </a:rPr>
              <a:t>、</a:t>
            </a:r>
            <a:r>
              <a:rPr lang="en-US" altLang="zh-CN" sz="2000" b="1" dirty="0">
                <a:cs typeface="Times New Roman" panose="02020603050405020304" pitchFamily="18" charset="0"/>
              </a:rPr>
              <a:t>...</a:t>
            </a:r>
            <a:r>
              <a:rPr lang="zh-CN" altLang="en-US" sz="2000" b="1" dirty="0">
                <a:cs typeface="Times New Roman" panose="02020603050405020304" pitchFamily="18" charset="0"/>
              </a:rPr>
              <a:t>、*</a:t>
            </a:r>
            <a:r>
              <a:rPr lang="en-US" altLang="zh-CN" sz="2000" b="1" dirty="0">
                <a:cs typeface="Times New Roman" panose="02020603050405020304" pitchFamily="18" charset="0"/>
              </a:rPr>
              <a:t>(p+9)    </a:t>
            </a:r>
            <a:endParaRPr lang="en-US" altLang="zh-CN" sz="2000" b="1" dirty="0">
              <a:cs typeface="Times New Roman" panose="02020603050405020304" pitchFamily="18" charset="0"/>
            </a:endParaRPr>
          </a:p>
          <a:p>
            <a:pPr lvl="2" eaLnBrk="1" hangingPunct="1">
              <a:buNone/>
            </a:pPr>
            <a:r>
              <a:rPr lang="en-US" altLang="zh-CN" sz="2000" b="1" dirty="0">
                <a:cs typeface="Times New Roman" panose="02020603050405020304" pitchFamily="18" charset="0"/>
              </a:rPr>
              <a:t>                                   p[0]</a:t>
            </a:r>
            <a:r>
              <a:rPr lang="zh-CN" altLang="en-US" sz="2000" b="1" dirty="0">
                <a:cs typeface="Times New Roman" panose="02020603050405020304" pitchFamily="18" charset="0"/>
              </a:rPr>
              <a:t>、</a:t>
            </a:r>
            <a:r>
              <a:rPr lang="en-US" altLang="zh-CN" sz="2000" b="1" dirty="0">
                <a:cs typeface="Times New Roman" panose="02020603050405020304" pitchFamily="18" charset="0"/>
              </a:rPr>
              <a:t>p[1]</a:t>
            </a:r>
            <a:r>
              <a:rPr lang="zh-CN" altLang="en-US" sz="2000" b="1" dirty="0">
                <a:cs typeface="Times New Roman" panose="02020603050405020304" pitchFamily="18" charset="0"/>
              </a:rPr>
              <a:t>、</a:t>
            </a:r>
            <a:r>
              <a:rPr lang="en-US" altLang="zh-CN" sz="2000" b="1" dirty="0">
                <a:cs typeface="Times New Roman" panose="02020603050405020304" pitchFamily="18" charset="0"/>
              </a:rPr>
              <a:t>...</a:t>
            </a:r>
            <a:r>
              <a:rPr lang="zh-CN" altLang="en-US" sz="2000" b="1" dirty="0">
                <a:cs typeface="Times New Roman" panose="02020603050405020304" pitchFamily="18" charset="0"/>
              </a:rPr>
              <a:t>、</a:t>
            </a:r>
            <a:r>
              <a:rPr lang="en-US" altLang="zh-CN" sz="2000" b="1" dirty="0">
                <a:cs typeface="Times New Roman" panose="02020603050405020304" pitchFamily="18" charset="0"/>
              </a:rPr>
              <a:t>p[9] </a:t>
            </a:r>
            <a:endParaRPr lang="en-US" altLang="zh-CN" sz="2000" b="1" dirty="0">
              <a:ea typeface="楷体_GB2312" pitchFamily="1" charset="-122"/>
            </a:endParaRPr>
          </a:p>
        </p:txBody>
      </p:sp>
      <p:sp>
        <p:nvSpPr>
          <p:cNvPr id="84995" name="Rectangle 2"/>
          <p:cNvSpPr>
            <a:spLocks noGrp="1"/>
          </p:cNvSpPr>
          <p:nvPr>
            <p:ph type="title"/>
          </p:nvPr>
        </p:nvSpPr>
        <p:spPr>
          <a:xfrm>
            <a:off x="370731" y="565149"/>
            <a:ext cx="8229600" cy="703263"/>
          </a:xfrm>
        </p:spPr>
        <p:txBody>
          <a:bodyPr vert="horz" wrap="square" lIns="91440" tIns="45720" rIns="91440" bIns="45720" anchor="ctr" anchorCtr="0"/>
          <a:lstStyle/>
          <a:p>
            <a:pPr algn="ctr" eaLnBrk="1" hangingPunct="1"/>
            <a:r>
              <a:rPr lang="zh-CN" altLang="en-US" b="1" dirty="0"/>
              <a:t>指针的运算</a:t>
            </a:r>
            <a:endParaRPr lang="zh-CN" altLang="en-US"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xfrm>
            <a:off x="1115616" y="1268621"/>
            <a:ext cx="7135813" cy="2938463"/>
          </a:xfrm>
        </p:spPr>
        <p:txBody>
          <a:bodyPr vert="horz" wrap="square" lIns="91440" tIns="45720" rIns="91440" bIns="45720" numCol="1" anchor="t" anchorCtr="0" compatLnSpc="1"/>
          <a:lstStyle/>
          <a:p>
            <a:pPr marL="341630" marR="0" lvl="0" indent="-34163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两个</a:t>
            </a:r>
            <a:r>
              <a:rPr kumimoji="0" lang="zh-CN" altLang="en-US" sz="28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同类型</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指针相减</a:t>
            </a:r>
            <a:endPar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结果为整数型，其大小由</a:t>
            </a:r>
            <a:r>
              <a:rPr kumimoji="0" lang="zh-CN" altLang="en-US" sz="24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指针所指类型</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来决定</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例如：计算两个指针之间有多少个元素</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457200" marR="0" lvl="1" indent="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a[10];</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457200" marR="0" lvl="1" indent="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*p = &amp;a[0];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41730" marR="0" lvl="2" indent="-22733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int *q = &amp;a[3]; </a:t>
            </a:r>
            <a:endPar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a:p>
            <a:pPr marL="1141730" marR="0" lvl="2" indent="-22733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err="1">
                <a:ln>
                  <a:noFill/>
                </a:ln>
                <a:solidFill>
                  <a:schemeClr val="tx2"/>
                </a:solidFill>
                <a:effectLst/>
                <a:uLnTx/>
                <a:uFillTx/>
                <a:latin typeface="+mn-lt"/>
                <a:ea typeface="楷体_GB2312" pitchFamily="1" charset="-122"/>
                <a:cs typeface="Times New Roman" panose="02020603050405020304" pitchFamily="18" charset="0"/>
              </a:rPr>
              <a:t>cout</a:t>
            </a: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 &lt;&lt; q-p &lt;&lt; </a:t>
            </a:r>
            <a:r>
              <a:rPr kumimoji="0" lang="en-US" altLang="zh-CN" sz="2000" b="1" i="0" u="none" strike="noStrike" kern="0" cap="none" spc="0" normalizeH="0" baseline="0" noProof="0" dirty="0" err="1">
                <a:ln>
                  <a:noFill/>
                </a:ln>
                <a:solidFill>
                  <a:schemeClr val="tx2"/>
                </a:solidFill>
                <a:effectLst/>
                <a:uLnTx/>
                <a:uFillTx/>
                <a:latin typeface="+mn-lt"/>
                <a:ea typeface="楷体_GB2312" pitchFamily="1" charset="-122"/>
                <a:cs typeface="Times New Roman" panose="02020603050405020304" pitchFamily="18" charset="0"/>
              </a:rPr>
              <a:t>endl</a:t>
            </a: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输出</a:t>
            </a: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3</a:t>
            </a:r>
            <a:endPar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p:txBody>
      </p:sp>
      <p:sp>
        <p:nvSpPr>
          <p:cNvPr id="87043" name="Rectangle 2"/>
          <p:cNvSpPr>
            <a:spLocks noGrp="1"/>
          </p:cNvSpPr>
          <p:nvPr>
            <p:ph type="title"/>
          </p:nvPr>
        </p:nvSpPr>
        <p:spPr>
          <a:xfrm>
            <a:off x="1692275" y="565150"/>
            <a:ext cx="8229600" cy="703263"/>
          </a:xfrm>
        </p:spPr>
        <p:txBody>
          <a:bodyPr vert="horz" wrap="square" lIns="91440" tIns="45720" rIns="91440" bIns="45720" anchor="ctr" anchorCtr="0"/>
          <a:lstStyle/>
          <a:p>
            <a:pPr eaLnBrk="1" hangingPunct="1"/>
            <a:r>
              <a:rPr lang="zh-CN" altLang="en-US" b="1" dirty="0"/>
              <a:t>指针的运算</a:t>
            </a:r>
            <a:endParaRPr lang="zh-CN" altLang="en-US"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971550" y="4221480"/>
            <a:ext cx="7585710" cy="18402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body"/>
          </p:nvPr>
        </p:nvSpPr>
        <p:spPr>
          <a:xfrm>
            <a:off x="1187450" y="2349500"/>
            <a:ext cx="6831013" cy="2940050"/>
          </a:xfrm>
        </p:spPr>
        <p:txBody>
          <a:bodyPr vert="horz" wrap="square" lIns="91440" tIns="45720" rIns="91440" bIns="45720" anchor="t" anchorCtr="0"/>
          <a:lstStyle/>
          <a:p>
            <a:pPr algn="just" eaLnBrk="1" hangingPunct="1"/>
            <a:r>
              <a:rPr lang="zh-CN" altLang="en-US" sz="2800" b="1" dirty="0"/>
              <a:t>两个同类型的指针比较</a:t>
            </a:r>
            <a:endParaRPr lang="en-US" altLang="zh-CN" sz="2800" b="1" dirty="0"/>
          </a:p>
          <a:p>
            <a:pPr lvl="1" algn="just" eaLnBrk="1" hangingPunct="1">
              <a:buFont typeface="Wingdings" panose="05000000000000000000" pitchFamily="2" charset="2"/>
              <a:buChar char="l"/>
            </a:pPr>
            <a:r>
              <a:rPr lang="zh-CN" altLang="en-US" sz="2400" b="1" dirty="0"/>
              <a:t>比较它们所对应的内存地址的大小</a:t>
            </a:r>
            <a:endParaRPr lang="en-US" altLang="zh-CN" sz="2400" b="1" dirty="0"/>
          </a:p>
          <a:p>
            <a:pPr lvl="1" algn="just" eaLnBrk="1" hangingPunct="1">
              <a:buFont typeface="Wingdings" panose="05000000000000000000" pitchFamily="2" charset="2"/>
              <a:buChar char="l"/>
            </a:pPr>
            <a:endParaRPr lang="en-US" altLang="zh-CN" sz="2400" b="1" dirty="0"/>
          </a:p>
          <a:p>
            <a:pPr algn="just" eaLnBrk="1" hangingPunct="1"/>
            <a:r>
              <a:rPr lang="zh-CN" altLang="en-US" sz="2800" b="1" dirty="0">
                <a:latin typeface="Times New Roman" panose="02020603050405020304" pitchFamily="18" charset="0"/>
                <a:cs typeface="Times New Roman" panose="02020603050405020304" pitchFamily="18" charset="0"/>
              </a:rPr>
              <a:t>另外，指针类型也可以参与逻辑运算</a:t>
            </a:r>
            <a:endParaRPr lang="en-US" altLang="zh-CN" sz="2800" b="1" dirty="0">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l"/>
            </a:pPr>
            <a:r>
              <a:rPr lang="zh-CN" altLang="en-US" sz="2400" b="1" dirty="0">
                <a:latin typeface="Times New Roman" panose="02020603050405020304" pitchFamily="18" charset="0"/>
                <a:cs typeface="Times New Roman" panose="02020603050405020304" pitchFamily="18" charset="0"/>
              </a:rPr>
              <a:t>运算前需要做类型转换：空指针转换为</a:t>
            </a:r>
            <a:r>
              <a:rPr lang="en-US" altLang="zh-CN" sz="2400" b="1" dirty="0">
                <a:latin typeface="Times New Roman" panose="02020603050405020304" pitchFamily="18" charset="0"/>
                <a:cs typeface="Times New Roman" panose="02020603050405020304" pitchFamily="18" charset="0"/>
              </a:rPr>
              <a:t>false</a:t>
            </a:r>
            <a:r>
              <a:rPr lang="zh-CN" altLang="en-US" sz="2400" b="1" dirty="0">
                <a:latin typeface="Times New Roman" panose="02020603050405020304" pitchFamily="18" charset="0"/>
                <a:cs typeface="Times New Roman" panose="02020603050405020304" pitchFamily="18" charset="0"/>
              </a:rPr>
              <a:t>，非空指针转换为</a:t>
            </a:r>
            <a:r>
              <a:rPr lang="en-US" altLang="zh-CN" sz="2400" b="1" dirty="0">
                <a:latin typeface="Times New Roman" panose="02020603050405020304" pitchFamily="18" charset="0"/>
                <a:cs typeface="Times New Roman" panose="02020603050405020304" pitchFamily="18" charset="0"/>
              </a:rPr>
              <a:t>true</a:t>
            </a:r>
            <a:r>
              <a:rPr lang="zh-CN" altLang="en-US" sz="24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l"/>
            </a:pPr>
            <a:endParaRPr lang="en-US" altLang="zh-CN" sz="2000" b="1" dirty="0">
              <a:latin typeface="Times New Roman" panose="02020603050405020304" pitchFamily="18" charset="0"/>
              <a:ea typeface="Times New Roman" panose="02020603050405020304" pitchFamily="18" charset="0"/>
            </a:endParaRPr>
          </a:p>
        </p:txBody>
      </p:sp>
      <p:sp>
        <p:nvSpPr>
          <p:cNvPr id="88067" name="Rectangle 2"/>
          <p:cNvSpPr>
            <a:spLocks noGrp="1"/>
          </p:cNvSpPr>
          <p:nvPr>
            <p:ph type="title"/>
          </p:nvPr>
        </p:nvSpPr>
        <p:spPr>
          <a:xfrm>
            <a:off x="1692275" y="565150"/>
            <a:ext cx="8229600" cy="703263"/>
          </a:xfrm>
        </p:spPr>
        <p:txBody>
          <a:bodyPr vert="horz" wrap="square" lIns="91440" tIns="45720" rIns="91440" bIns="45720" anchor="ctr" anchorCtr="0"/>
          <a:lstStyle/>
          <a:p>
            <a:pPr eaLnBrk="1" hangingPunct="1"/>
            <a:r>
              <a:rPr lang="zh-CN" altLang="en-US" b="1" dirty="0"/>
              <a:t>指针的运算</a:t>
            </a:r>
            <a:endParaRPr lang="zh-CN" altLang="en-US"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body"/>
          </p:nvPr>
        </p:nvSpPr>
        <p:spPr>
          <a:xfrm>
            <a:off x="493395" y="2205355"/>
            <a:ext cx="7966710" cy="3369945"/>
          </a:xfrm>
        </p:spPr>
        <p:txBody>
          <a:bodyPr vert="horz" wrap="square" lIns="91440" tIns="45720" rIns="91440" bIns="45720" anchor="t" anchorCtr="0"/>
          <a:lstStyle/>
          <a:p>
            <a:pPr algn="just" eaLnBrk="1" hangingPunct="1"/>
            <a:r>
              <a:rPr lang="zh-CN" altLang="en-US" sz="2800" b="1" dirty="0"/>
              <a:t>通过 </a:t>
            </a:r>
            <a:r>
              <a:rPr lang="en-US" altLang="zh-CN" sz="2800" b="1" dirty="0"/>
              <a:t>cout &lt;&lt; </a:t>
            </a:r>
            <a:r>
              <a:rPr lang="zh-CN" altLang="en-US" sz="2800" b="1" dirty="0"/>
              <a:t>来实现</a:t>
            </a:r>
            <a:endParaRPr lang="en-US" altLang="zh-CN" sz="2800" b="1" dirty="0"/>
          </a:p>
          <a:p>
            <a:pPr lvl="1" algn="just" eaLnBrk="1" hangingPunct="1">
              <a:buFont typeface="Wingdings" panose="05000000000000000000" pitchFamily="2" charset="2"/>
              <a:buChar char="l"/>
            </a:pPr>
            <a:r>
              <a:rPr lang="zh-CN" altLang="en-US" sz="2400" b="1" dirty="0"/>
              <a:t>当输出字符指针</a:t>
            </a:r>
            <a:r>
              <a:rPr lang="en-US" altLang="zh-CN" sz="2400" b="1" dirty="0"/>
              <a:t>char</a:t>
            </a:r>
            <a:r>
              <a:rPr lang="zh-CN" altLang="en-US" sz="2400" b="1" dirty="0"/>
              <a:t>*时，输出其指向的字符串</a:t>
            </a:r>
            <a:endParaRPr lang="en-US" altLang="zh-CN" sz="2400" b="1" dirty="0"/>
          </a:p>
          <a:p>
            <a:pPr lvl="1" algn="just" eaLnBrk="1" hangingPunct="1">
              <a:buFont typeface="Wingdings" panose="05000000000000000000" pitchFamily="2" charset="2"/>
              <a:buChar char="l"/>
            </a:pPr>
            <a:r>
              <a:rPr lang="zh-CN" altLang="en-US" sz="2400" b="1" dirty="0"/>
              <a:t>可以通过强制转换</a:t>
            </a:r>
            <a:r>
              <a:rPr lang="en-US" altLang="zh-CN" sz="2400" b="1" dirty="0"/>
              <a:t>void *</a:t>
            </a:r>
            <a:r>
              <a:rPr lang="zh-CN" altLang="en-US" sz="2400" b="1" dirty="0"/>
              <a:t>来输出地址的值</a:t>
            </a:r>
            <a:endParaRPr lang="en-US" altLang="zh-CN" sz="2400" b="1" dirty="0"/>
          </a:p>
          <a:p>
            <a:pPr algn="just" eaLnBrk="1" hangingPunct="1">
              <a:buNone/>
            </a:pPr>
            <a:r>
              <a:rPr lang="en-US" altLang="zh-CN" sz="2100" b="1" dirty="0"/>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char str[] = "ABCD";</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char *q = &amp;str[0];</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cout &lt;&lt; q; //</a:t>
            </a:r>
            <a:r>
              <a:rPr lang="zh-CN" altLang="en-US" sz="2000" b="1" dirty="0">
                <a:cs typeface="Times New Roman" panose="02020603050405020304" pitchFamily="18" charset="0"/>
              </a:rPr>
              <a:t>输出</a:t>
            </a:r>
            <a:r>
              <a:rPr lang="en-US" altLang="zh-CN" sz="2000" b="1" dirty="0">
                <a:cs typeface="Times New Roman" panose="02020603050405020304" pitchFamily="18" charset="0"/>
              </a:rPr>
              <a:t>q</a:t>
            </a:r>
            <a:r>
              <a:rPr lang="zh-CN" altLang="en-US" sz="2000" b="1" dirty="0">
                <a:cs typeface="Times New Roman" panose="02020603050405020304" pitchFamily="18" charset="0"/>
              </a:rPr>
              <a:t>指向的字符串</a:t>
            </a:r>
            <a:r>
              <a:rPr lang="en-US" altLang="zh-CN" sz="2000" b="1" dirty="0">
                <a:cs typeface="Times New Roman" panose="02020603050405020304" pitchFamily="18" charset="0"/>
              </a:rPr>
              <a:t>ABCD</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cout &lt;&lt; </a:t>
            </a:r>
            <a:r>
              <a:rPr lang="en-US" altLang="zh-CN" sz="2000" b="1" dirty="0">
                <a:solidFill>
                  <a:srgbClr val="FF0000"/>
                </a:solidFill>
                <a:cs typeface="Times New Roman" panose="02020603050405020304" pitchFamily="18" charset="0"/>
              </a:rPr>
              <a:t>*q</a:t>
            </a:r>
            <a:r>
              <a:rPr lang="en-US" altLang="zh-CN" sz="2000" b="1" dirty="0">
                <a:cs typeface="Times New Roman" panose="02020603050405020304" pitchFamily="18" charset="0"/>
              </a:rPr>
              <a:t>; //</a:t>
            </a:r>
            <a:r>
              <a:rPr lang="zh-CN" altLang="en-US" sz="2000" b="1" dirty="0">
                <a:cs typeface="Times New Roman" panose="02020603050405020304" pitchFamily="18" charset="0"/>
              </a:rPr>
              <a:t>输出</a:t>
            </a:r>
            <a:r>
              <a:rPr lang="en-US" altLang="zh-CN" sz="2000" b="1" dirty="0">
                <a:cs typeface="Times New Roman" panose="02020603050405020304" pitchFamily="18" charset="0"/>
              </a:rPr>
              <a:t>q</a:t>
            </a:r>
            <a:r>
              <a:rPr lang="zh-CN" altLang="en-US" sz="2000" b="1" dirty="0">
                <a:cs typeface="Times New Roman" panose="02020603050405020304" pitchFamily="18" charset="0"/>
              </a:rPr>
              <a:t>指向的字符</a:t>
            </a:r>
            <a:r>
              <a:rPr lang="en-US" altLang="zh-CN" sz="2000" b="1" dirty="0">
                <a:cs typeface="Times New Roman" panose="02020603050405020304" pitchFamily="18" charset="0"/>
              </a:rPr>
              <a:t>A </a:t>
            </a:r>
            <a:r>
              <a:rPr lang="zh-CN" altLang="en-US" sz="2000" b="1" dirty="0">
                <a:cs typeface="Times New Roman" panose="02020603050405020304" pitchFamily="18" charset="0"/>
              </a:rPr>
              <a:t>，首地址</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cout &lt;&lt; </a:t>
            </a:r>
            <a:r>
              <a:rPr lang="en-US" altLang="zh-CN" sz="2000" b="1" dirty="0">
                <a:solidFill>
                  <a:srgbClr val="FF0000"/>
                </a:solidFill>
                <a:cs typeface="Times New Roman" panose="02020603050405020304" pitchFamily="18" charset="0"/>
              </a:rPr>
              <a:t>(void *)</a:t>
            </a:r>
            <a:r>
              <a:rPr lang="en-US" altLang="zh-CN" sz="2000" b="1" dirty="0">
                <a:cs typeface="Times New Roman" panose="02020603050405020304" pitchFamily="18" charset="0"/>
              </a:rPr>
              <a:t>q  //</a:t>
            </a:r>
            <a:r>
              <a:rPr lang="zh-CN" altLang="en-US" sz="2000" b="1" dirty="0">
                <a:cs typeface="Times New Roman" panose="02020603050405020304" pitchFamily="18" charset="0"/>
              </a:rPr>
              <a:t>输出字符串</a:t>
            </a:r>
            <a:r>
              <a:rPr lang="en-US" altLang="zh-CN" sz="2000" b="1" dirty="0">
                <a:cs typeface="Times New Roman" panose="02020603050405020304" pitchFamily="18" charset="0"/>
              </a:rPr>
              <a:t>"ABCD"</a:t>
            </a:r>
            <a:r>
              <a:rPr lang="zh-CN" altLang="en-US" sz="2000" b="1" dirty="0">
                <a:cs typeface="Times New Roman" panose="02020603050405020304" pitchFamily="18" charset="0"/>
              </a:rPr>
              <a:t>的内存首地址</a:t>
            </a:r>
            <a:endParaRPr lang="zh-CN" altLang="en-US" sz="2000" b="1" dirty="0">
              <a:ea typeface="Times New Roman" panose="02020603050405020304" pitchFamily="18" charset="0"/>
            </a:endParaRPr>
          </a:p>
        </p:txBody>
      </p:sp>
      <p:sp>
        <p:nvSpPr>
          <p:cNvPr id="89091" name="Rectangle 2"/>
          <p:cNvSpPr>
            <a:spLocks noGrp="1"/>
          </p:cNvSpPr>
          <p:nvPr>
            <p:ph type="title"/>
          </p:nvPr>
        </p:nvSpPr>
        <p:spPr>
          <a:xfrm>
            <a:off x="1692275" y="565150"/>
            <a:ext cx="8229600" cy="703263"/>
          </a:xfrm>
        </p:spPr>
        <p:txBody>
          <a:bodyPr vert="horz" wrap="square" lIns="91440" tIns="45720" rIns="91440" bIns="45720" anchor="ctr" anchorCtr="0"/>
          <a:lstStyle/>
          <a:p>
            <a:pPr eaLnBrk="1" hangingPunct="1"/>
            <a:r>
              <a:rPr lang="zh-CN" altLang="zh-CN" b="1" dirty="0"/>
              <a:t>指针的输出</a:t>
            </a:r>
            <a:endParaRPr lang="zh-CN" altLang="zh-CN"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p:cNvSpPr>
          <p:nvPr>
            <p:ph type="body"/>
          </p:nvPr>
        </p:nvSpPr>
        <p:spPr>
          <a:xfrm>
            <a:off x="1200150" y="2576513"/>
            <a:ext cx="5014913" cy="2005012"/>
          </a:xfrm>
        </p:spPr>
        <p:txBody>
          <a:bodyPr vert="horz" wrap="square" lIns="91440" tIns="45720" rIns="91440" bIns="45720" anchor="t" anchorCtr="0"/>
          <a:lstStyle/>
          <a:p>
            <a:pPr algn="just" defTabSz="440055" eaLnBrk="1" hangingPunct="1">
              <a:lnSpc>
                <a:spcPct val="80000"/>
              </a:lnSpc>
            </a:pPr>
            <a:r>
              <a:rPr lang="zh-CN" altLang="en-US" sz="2800" b="1" dirty="0"/>
              <a:t>提高参数传递的效率</a:t>
            </a:r>
            <a:endParaRPr lang="en-US" altLang="zh-CN" sz="2800" b="1" dirty="0"/>
          </a:p>
          <a:p>
            <a:pPr algn="just" defTabSz="440055" eaLnBrk="1" hangingPunct="1">
              <a:lnSpc>
                <a:spcPct val="80000"/>
              </a:lnSpc>
            </a:pPr>
            <a:r>
              <a:rPr lang="zh-CN" altLang="en-US" sz="2800" b="1" dirty="0"/>
              <a:t>修改指向的内存内容</a:t>
            </a:r>
            <a:endParaRPr lang="en-US" altLang="zh-CN" sz="2800" b="1" dirty="0"/>
          </a:p>
          <a:p>
            <a:pPr algn="just" defTabSz="440055" eaLnBrk="1" hangingPunct="1">
              <a:lnSpc>
                <a:spcPct val="80000"/>
              </a:lnSpc>
            </a:pPr>
            <a:r>
              <a:rPr lang="zh-CN" altLang="en-US" sz="2800" b="1" dirty="0"/>
              <a:t>指向常量的指针</a:t>
            </a:r>
            <a:endParaRPr lang="en-US" altLang="zh-CN" sz="2800" b="1" dirty="0"/>
          </a:p>
          <a:p>
            <a:pPr algn="just" defTabSz="440055" eaLnBrk="1" hangingPunct="1">
              <a:lnSpc>
                <a:spcPct val="80000"/>
              </a:lnSpc>
            </a:pPr>
            <a:r>
              <a:rPr lang="zh-CN" altLang="en-US" sz="2800" b="1" dirty="0"/>
              <a:t>作为函数的返回值类型</a:t>
            </a:r>
            <a:endParaRPr lang="en-US" altLang="zh-CN" sz="2800" b="1" dirty="0"/>
          </a:p>
        </p:txBody>
      </p:sp>
      <p:sp>
        <p:nvSpPr>
          <p:cNvPr id="5"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5.5.3 </a:t>
            </a:r>
            <a:r>
              <a:rPr kumimoji="0" lang="zh-CN" altLang="en-US" sz="4000" b="1" kern="0" cap="none" spc="0" normalizeH="0" baseline="0" noProof="0" dirty="0">
                <a:solidFill>
                  <a:schemeClr val="tx2"/>
                </a:solidFill>
                <a:latin typeface="+mj-lt"/>
                <a:ea typeface="+mj-ea"/>
                <a:cs typeface="+mj-cs"/>
              </a:rPr>
              <a:t>指针作为参数类型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p:cNvSpPr>
          <p:nvPr>
            <p:ph type="body"/>
          </p:nvPr>
        </p:nvSpPr>
        <p:spPr>
          <a:xfrm>
            <a:off x="1259632" y="1268760"/>
            <a:ext cx="5256213" cy="4803775"/>
          </a:xfrm>
        </p:spPr>
        <p:txBody>
          <a:bodyPr vert="horz" wrap="square" lIns="91440" tIns="45720" rIns="91440" bIns="45720" anchor="t" anchorCtr="0"/>
          <a:lstStyle/>
          <a:p>
            <a:pPr algn="just" defTabSz="440055" eaLnBrk="1" hangingPunct="1">
              <a:lnSpc>
                <a:spcPct val="80000"/>
              </a:lnSpc>
            </a:pPr>
            <a:r>
              <a:rPr lang="zh-CN" altLang="zh-CN" sz="2800" b="1" dirty="0"/>
              <a:t>向函数传递</a:t>
            </a:r>
            <a:r>
              <a:rPr lang="zh-CN" altLang="en-US" sz="2800" b="1" dirty="0"/>
              <a:t>较大</a:t>
            </a:r>
            <a:r>
              <a:rPr lang="zh-CN" altLang="zh-CN" sz="2800" b="1" dirty="0"/>
              <a:t>的数据类型</a:t>
            </a:r>
            <a:endParaRPr lang="en-US" altLang="zh-CN" sz="2800" b="1" dirty="0"/>
          </a:p>
          <a:p>
            <a:pPr defTabSz="440055" eaLnBrk="1" hangingPunct="1">
              <a:lnSpc>
                <a:spcPct val="80000"/>
              </a:lnSpc>
              <a:buNone/>
            </a:pPr>
            <a:endParaRPr lang="en-US" altLang="zh-CN" sz="1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struct A</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int no;  char name[20];   ...... };</a:t>
            </a:r>
            <a:endParaRPr lang="en-US" altLang="zh-CN" sz="2000" b="1" dirty="0">
              <a:cs typeface="Times New Roman" panose="02020603050405020304" pitchFamily="18" charset="0"/>
            </a:endParaRPr>
          </a:p>
          <a:p>
            <a:pPr lvl="1" defTabSz="440055" eaLnBrk="1" hangingPunct="1">
              <a:lnSpc>
                <a:spcPct val="80000"/>
              </a:lnSpc>
              <a:buNone/>
            </a:pP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void f(A *p)</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 p-&gt;no ....  //</a:t>
            </a:r>
            <a:r>
              <a:rPr lang="zh-CN" altLang="en-US" sz="2000" b="1" dirty="0">
                <a:cs typeface="Times New Roman" panose="02020603050405020304" pitchFamily="18" charset="0"/>
              </a:rPr>
              <a:t>或者，</a:t>
            </a:r>
            <a:r>
              <a:rPr lang="en-US" altLang="zh-CN" sz="2000" b="1" dirty="0">
                <a:cs typeface="Times New Roman" panose="02020603050405020304" pitchFamily="18" charset="0"/>
              </a:rPr>
              <a:t>(*p).no</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 p-&gt;name ...  //</a:t>
            </a:r>
            <a:r>
              <a:rPr lang="zh-CN" altLang="en-US" sz="2000" b="1" dirty="0">
                <a:cs typeface="Times New Roman" panose="02020603050405020304" pitchFamily="18" charset="0"/>
              </a:rPr>
              <a:t>或者，</a:t>
            </a:r>
            <a:r>
              <a:rPr lang="en-US" altLang="zh-CN" sz="2000" b="1" dirty="0">
                <a:cs typeface="Times New Roman" panose="02020603050405020304" pitchFamily="18" charset="0"/>
              </a:rPr>
              <a:t>(*p).name</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lvl="1" defTabSz="440055" eaLnBrk="1" hangingPunct="1">
              <a:lnSpc>
                <a:spcPct val="80000"/>
              </a:lnSpc>
              <a:buNone/>
            </a:pP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int main()</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A a;</a:t>
            </a:r>
            <a:endParaRPr lang="en-US" altLang="zh-CN" sz="2000" b="1" dirty="0">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	f(&amp;a);  </a:t>
            </a:r>
            <a:r>
              <a:rPr lang="en-US" altLang="zh-CN" sz="2000" b="1" dirty="0">
                <a:solidFill>
                  <a:srgbClr val="0000FF"/>
                </a:solidFill>
                <a:cs typeface="Times New Roman" panose="02020603050405020304" pitchFamily="18" charset="0"/>
              </a:rPr>
              <a:t>//</a:t>
            </a:r>
            <a:r>
              <a:rPr lang="zh-CN" altLang="en-US" sz="2000" b="1" dirty="0">
                <a:solidFill>
                  <a:srgbClr val="0000FF"/>
                </a:solidFill>
                <a:cs typeface="Times New Roman" panose="02020603050405020304" pitchFamily="18" charset="0"/>
              </a:rPr>
              <a:t>把结构变量的地址传给函数</a:t>
            </a:r>
            <a:r>
              <a:rPr lang="en-US" altLang="zh-CN" sz="2000" b="1" dirty="0">
                <a:solidFill>
                  <a:srgbClr val="0000FF"/>
                </a:solidFill>
                <a:cs typeface="Times New Roman" panose="02020603050405020304" pitchFamily="18" charset="0"/>
              </a:rPr>
              <a:t>f</a:t>
            </a:r>
            <a:endParaRPr lang="en-US" altLang="zh-CN" sz="2000" b="1" dirty="0">
              <a:solidFill>
                <a:srgbClr val="0000FF"/>
              </a:solidFill>
              <a:cs typeface="Times New Roman" panose="02020603050405020304" pitchFamily="18" charset="0"/>
            </a:endParaRPr>
          </a:p>
          <a:p>
            <a:pPr lvl="1" defTabSz="440055" eaLnBrk="1" hangingPunct="1">
              <a:lnSpc>
                <a:spcPct val="80000"/>
              </a:lnSpc>
              <a:buNone/>
            </a:pPr>
            <a:r>
              <a:rPr lang="en-US" altLang="zh-CN" sz="2000" b="1" dirty="0">
                <a:cs typeface="Times New Roman" panose="02020603050405020304" pitchFamily="18" charset="0"/>
              </a:rPr>
              <a:t>}</a:t>
            </a:r>
            <a:endParaRPr lang="en-US" altLang="zh-CN" sz="2000" b="1" dirty="0">
              <a:ea typeface="Times New Roman" panose="02020603050405020304" pitchFamily="18" charset="0"/>
            </a:endParaRPr>
          </a:p>
        </p:txBody>
      </p:sp>
      <p:sp>
        <p:nvSpPr>
          <p:cNvPr id="5" name="Rectangle 2"/>
          <p:cNvSpPr txBox="1">
            <a:spLocks noChangeArrowheads="1"/>
          </p:cNvSpPr>
          <p:nvPr/>
        </p:nvSpPr>
        <p:spPr bwMode="auto">
          <a:xfrm>
            <a:off x="1619672" y="0"/>
            <a:ext cx="7010400" cy="152717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提高参数传递的效率</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p:cNvSpPr>
          <p:nvPr>
            <p:ph type="body"/>
          </p:nvPr>
        </p:nvSpPr>
        <p:spPr>
          <a:xfrm>
            <a:off x="355600" y="980440"/>
            <a:ext cx="8178800" cy="4614863"/>
          </a:xfrm>
        </p:spPr>
        <p:txBody>
          <a:bodyPr vert="horz" wrap="square" lIns="91440" tIns="45720" rIns="91440" bIns="45720" anchor="t" anchorCtr="0"/>
          <a:lstStyle/>
          <a:p>
            <a:pPr eaLnBrk="1" hangingPunct="1"/>
            <a:r>
              <a:rPr lang="zh-CN" altLang="en-US" sz="2800" b="1" dirty="0">
                <a:latin typeface="Times New Roman" panose="02020603050405020304" pitchFamily="18" charset="0"/>
                <a:cs typeface="Times New Roman" panose="02020603050405020304" pitchFamily="18" charset="0"/>
              </a:rPr>
              <a:t>比较运算：</a:t>
            </a:r>
            <a:r>
              <a:rPr lang="zh-CN" altLang="en-US" sz="2400" b="1" dirty="0">
                <a:latin typeface="Times New Roman" panose="02020603050405020304" pitchFamily="18" charset="0"/>
                <a:cs typeface="Times New Roman" panose="02020603050405020304" pitchFamily="18" charset="0"/>
              </a:rPr>
              <a:t>转化为枚举值</a:t>
            </a:r>
            <a:r>
              <a:rPr lang="zh-CN" altLang="en-US" sz="2400" b="1" dirty="0">
                <a:solidFill>
                  <a:srgbClr val="FF0000"/>
                </a:solidFill>
                <a:latin typeface="Times New Roman" panose="02020603050405020304" pitchFamily="18" charset="0"/>
                <a:cs typeface="Times New Roman" panose="02020603050405020304" pitchFamily="18" charset="0"/>
              </a:rPr>
              <a:t>对应的整数</a:t>
            </a:r>
            <a:r>
              <a:rPr lang="zh-CN" altLang="en-US" sz="2400" b="1" dirty="0">
                <a:latin typeface="Times New Roman" panose="02020603050405020304" pitchFamily="18" charset="0"/>
                <a:cs typeface="Times New Roman" panose="02020603050405020304" pitchFamily="18" charset="0"/>
              </a:rPr>
              <a:t>之间的比较。例如：</a:t>
            </a:r>
            <a:endParaRPr lang="en-US" altLang="zh-CN" sz="24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MON &lt; TUE</a:t>
            </a:r>
            <a:r>
              <a:rPr lang="zh-CN" altLang="en-US" sz="2000" b="1" dirty="0">
                <a:latin typeface="Times New Roman" panose="02020603050405020304" pitchFamily="18" charset="0"/>
                <a:cs typeface="Times New Roman" panose="02020603050405020304" pitchFamily="18" charset="0"/>
              </a:rPr>
              <a:t>（结果为</a:t>
            </a:r>
            <a:r>
              <a:rPr lang="en-US" altLang="zh-CN" sz="2000" b="1" dirty="0">
                <a:latin typeface="Times New Roman" panose="02020603050405020304" pitchFamily="18" charset="0"/>
                <a:cs typeface="Times New Roman" panose="02020603050405020304" pitchFamily="18" charset="0"/>
              </a:rPr>
              <a:t>true</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MON &gt; RED</a:t>
            </a:r>
            <a:r>
              <a:rPr lang="zh-CN" altLang="en-US" sz="2000" b="1" dirty="0">
                <a:latin typeface="Times New Roman" panose="02020603050405020304" pitchFamily="18" charset="0"/>
                <a:cs typeface="Times New Roman" panose="02020603050405020304" pitchFamily="18" charset="0"/>
              </a:rPr>
              <a:t>（可以比较，但是潜在语义错误）</a:t>
            </a:r>
            <a:endParaRPr lang="zh-CN" altLang="en-US" sz="2000" b="1" dirty="0">
              <a:latin typeface="Times New Roman" panose="02020603050405020304" pitchFamily="18" charset="0"/>
              <a:cs typeface="Times New Roman" panose="02020603050405020304" pitchFamily="18" charset="0"/>
            </a:endParaRPr>
          </a:p>
          <a:p>
            <a:pPr eaLnBrk="1" hangingPunct="1"/>
            <a:r>
              <a:rPr lang="zh-CN" altLang="en-US" sz="2800" b="1" dirty="0">
                <a:latin typeface="Times New Roman" panose="02020603050405020304" pitchFamily="18" charset="0"/>
                <a:cs typeface="Times New Roman" panose="02020603050405020304" pitchFamily="18" charset="0"/>
              </a:rPr>
              <a:t>算术运算：</a:t>
            </a:r>
            <a:r>
              <a:rPr lang="zh-CN" altLang="en-US" sz="2400" b="1" dirty="0">
                <a:latin typeface="Times New Roman" panose="02020603050405020304" pitchFamily="18" charset="0"/>
                <a:cs typeface="Times New Roman" panose="02020603050405020304" pitchFamily="18" charset="0"/>
              </a:rPr>
              <a:t>枚举值</a:t>
            </a:r>
            <a:r>
              <a:rPr lang="zh-CN" altLang="en-US" sz="2400" b="1" dirty="0">
                <a:solidFill>
                  <a:srgbClr val="FF0000"/>
                </a:solidFill>
                <a:latin typeface="Times New Roman" panose="02020603050405020304" pitchFamily="18" charset="0"/>
                <a:cs typeface="Times New Roman" panose="02020603050405020304" pitchFamily="18" charset="0"/>
              </a:rPr>
              <a:t>将转换成对应的</a:t>
            </a:r>
            <a:r>
              <a:rPr lang="en-US" altLang="zh-CN" sz="2400" b="1" dirty="0">
                <a:solidFill>
                  <a:srgbClr val="FF0000"/>
                </a:solidFill>
                <a:latin typeface="Times New Roman" panose="02020603050405020304" pitchFamily="18" charset="0"/>
                <a:cs typeface="Times New Roman" panose="02020603050405020304" pitchFamily="18" charset="0"/>
              </a:rPr>
              <a:t>int</a:t>
            </a:r>
            <a:r>
              <a:rPr lang="zh-CN" altLang="en-US" sz="2400" b="1" dirty="0">
                <a:solidFill>
                  <a:srgbClr val="FF0000"/>
                </a:solidFill>
                <a:latin typeface="Times New Roman" panose="02020603050405020304" pitchFamily="18" charset="0"/>
                <a:cs typeface="Times New Roman" panose="02020603050405020304" pitchFamily="18" charset="0"/>
              </a:rPr>
              <a:t>型值，</a:t>
            </a:r>
            <a:r>
              <a:rPr lang="zh-CN" altLang="en-US" sz="2400" b="1" dirty="0">
                <a:latin typeface="Times New Roman" panose="02020603050405020304" pitchFamily="18" charset="0"/>
                <a:cs typeface="Times New Roman" panose="02020603050405020304" pitchFamily="18" charset="0"/>
              </a:rPr>
              <a:t>运算结果的类型为</a:t>
            </a:r>
            <a:r>
              <a:rPr lang="zh-CN" altLang="en-US" sz="2400" b="1" dirty="0">
                <a:solidFill>
                  <a:srgbClr val="FF0000"/>
                </a:solidFill>
                <a:latin typeface="Times New Roman" panose="02020603050405020304" pitchFamily="18" charset="0"/>
                <a:cs typeface="Times New Roman" panose="02020603050405020304" pitchFamily="18" charset="0"/>
              </a:rPr>
              <a:t>算术类型</a:t>
            </a:r>
            <a:r>
              <a:rPr lang="zh-CN" altLang="en-US" sz="2400" b="1" dirty="0">
                <a:latin typeface="Times New Roman" panose="02020603050405020304" pitchFamily="18" charset="0"/>
                <a:cs typeface="Times New Roman" panose="02020603050405020304" pitchFamily="18" charset="0"/>
              </a:rPr>
              <a:t>。例如：</a:t>
            </a:r>
            <a:endParaRPr lang="zh-CN" altLang="en-US" sz="24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Day d;</a:t>
            </a:r>
            <a:endParaRPr lang="en-US" altLang="zh-CN" sz="20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d = d+1;  //Error</a:t>
            </a:r>
            <a:r>
              <a:rPr lang="zh-CN" altLang="en-US" sz="2000" b="1" dirty="0">
                <a:latin typeface="Times New Roman" panose="02020603050405020304" pitchFamily="18" charset="0"/>
                <a:cs typeface="Times New Roman" panose="02020603050405020304" pitchFamily="18" charset="0"/>
              </a:rPr>
              <a:t>，因为</a:t>
            </a:r>
            <a:r>
              <a:rPr lang="en-US" altLang="zh-CN" sz="2000" b="1" dirty="0">
                <a:latin typeface="Times New Roman" panose="02020603050405020304" pitchFamily="18" charset="0"/>
                <a:cs typeface="Times New Roman" panose="02020603050405020304" pitchFamily="18" charset="0"/>
              </a:rPr>
              <a:t>d+1</a:t>
            </a:r>
            <a:r>
              <a:rPr lang="zh-CN" altLang="en-US" sz="2000" b="1" dirty="0">
                <a:latin typeface="Times New Roman" panose="02020603050405020304" pitchFamily="18" charset="0"/>
                <a:cs typeface="Times New Roman" panose="02020603050405020304" pitchFamily="18" charset="0"/>
              </a:rPr>
              <a:t>的结果为</a:t>
            </a:r>
            <a:r>
              <a:rPr lang="en-US" altLang="zh-CN" sz="2000" b="1" dirty="0">
                <a:latin typeface="Times New Roman" panose="02020603050405020304" pitchFamily="18" charset="0"/>
                <a:cs typeface="Times New Roman" panose="02020603050405020304" pitchFamily="18" charset="0"/>
              </a:rPr>
              <a:t>int</a:t>
            </a:r>
            <a:r>
              <a:rPr lang="zh-CN" altLang="en-US" sz="2000" b="1" dirty="0">
                <a:latin typeface="Times New Roman" panose="02020603050405020304" pitchFamily="18" charset="0"/>
                <a:cs typeface="Times New Roman" panose="02020603050405020304" pitchFamily="18" charset="0"/>
              </a:rPr>
              <a:t>类型。</a:t>
            </a:r>
            <a:endParaRPr lang="zh-CN" altLang="en-US" sz="20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d = (Day)(d+1)  //OK</a:t>
            </a:r>
            <a:endParaRPr lang="en-US" altLang="zh-CN" sz="2000" b="1" dirty="0">
              <a:latin typeface="Times New Roman" panose="02020603050405020304" pitchFamily="18" charset="0"/>
              <a:cs typeface="Times New Roman" panose="02020603050405020304" pitchFamily="18" charset="0"/>
            </a:endParaRPr>
          </a:p>
          <a:p>
            <a:pPr eaLnBrk="1" hangingPunct="1"/>
            <a:r>
              <a:rPr lang="zh-CN" altLang="en-US" sz="2800" b="1" dirty="0">
                <a:latin typeface="Times New Roman" panose="02020603050405020304" pitchFamily="18" charset="0"/>
                <a:cs typeface="Times New Roman" panose="02020603050405020304" pitchFamily="18" charset="0"/>
              </a:rPr>
              <a:t>输入输出：</a:t>
            </a:r>
            <a:r>
              <a:rPr lang="zh-CN" altLang="en-US" sz="2400" b="1" dirty="0">
                <a:solidFill>
                  <a:srgbClr val="FF0000"/>
                </a:solidFill>
                <a:latin typeface="Times New Roman" panose="02020603050405020304" pitchFamily="18" charset="0"/>
                <a:cs typeface="Times New Roman" panose="02020603050405020304" pitchFamily="18" charset="0"/>
              </a:rPr>
              <a:t>不能对枚举类型变量直接进行输入；但</a:t>
            </a:r>
            <a:r>
              <a:rPr lang="zh-CN" altLang="en-US" sz="2400" b="1" dirty="0">
                <a:latin typeface="Times New Roman" panose="02020603050405020304" pitchFamily="18" charset="0"/>
                <a:cs typeface="Times New Roman" panose="02020603050405020304" pitchFamily="18" charset="0"/>
              </a:rPr>
              <a:t>可以直接输出为</a:t>
            </a:r>
            <a:r>
              <a:rPr lang="en-US" altLang="zh-CN" sz="2400" b="1" dirty="0">
                <a:latin typeface="Times New Roman" panose="02020603050405020304" pitchFamily="18" charset="0"/>
                <a:cs typeface="Times New Roman" panose="02020603050405020304" pitchFamily="18" charset="0"/>
              </a:rPr>
              <a:t>int</a:t>
            </a:r>
            <a:r>
              <a:rPr lang="zh-CN" altLang="en-US" sz="2400" b="1" dirty="0">
                <a:latin typeface="Times New Roman" panose="02020603050405020304" pitchFamily="18" charset="0"/>
                <a:cs typeface="Times New Roman" panose="02020603050405020304" pitchFamily="18" charset="0"/>
              </a:rPr>
              <a:t>型，例如： </a:t>
            </a:r>
            <a:endParaRPr lang="zh-CN" altLang="en-US" sz="24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Day d;</a:t>
            </a:r>
            <a:endParaRPr lang="en-US" altLang="zh-CN" sz="20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cin &gt;&gt; d;  //Error</a:t>
            </a:r>
            <a:endParaRPr lang="en-US" altLang="zh-CN" sz="2000" b="1" dirty="0">
              <a:latin typeface="Times New Roman" panose="02020603050405020304" pitchFamily="18" charset="0"/>
              <a:cs typeface="Times New Roman" panose="02020603050405020304" pitchFamily="18" charset="0"/>
            </a:endParaRPr>
          </a:p>
          <a:p>
            <a:pPr lvl="2" eaLnBrk="1" hangingPunct="1">
              <a:spcAft>
                <a:spcPct val="50000"/>
              </a:spcAft>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 cout &lt;&lt; d;  //Ok</a:t>
            </a:r>
            <a:endParaRPr lang="en-US" altLang="zh-CN" sz="2000" b="1" dirty="0">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Char char="Ø"/>
            </a:pPr>
            <a:endParaRPr lang="en-US" altLang="zh-CN" sz="2000" b="1" dirty="0">
              <a:latin typeface="Times New Roman" panose="02020603050405020304" pitchFamily="18" charset="0"/>
              <a:ea typeface="Times New Roman" panose="02020603050405020304" pitchFamily="18" charset="0"/>
            </a:endParaRPr>
          </a:p>
        </p:txBody>
      </p:sp>
      <p:sp>
        <p:nvSpPr>
          <p:cNvPr id="4" name="Rectangle 2"/>
          <p:cNvSpPr txBox="1">
            <a:spLocks noChangeArrowheads="1"/>
          </p:cNvSpPr>
          <p:nvPr/>
        </p:nvSpPr>
        <p:spPr bwMode="auto">
          <a:xfrm>
            <a:off x="1524000" y="-9969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5.1.2 </a:t>
            </a:r>
            <a:r>
              <a:rPr kumimoji="0" lang="zh-CN" altLang="en-US" sz="4000" b="1" kern="0" cap="none" spc="0" normalizeH="0" baseline="0" noProof="0" dirty="0">
                <a:solidFill>
                  <a:schemeClr val="tx2"/>
                </a:solidFill>
                <a:latin typeface="+mj-lt"/>
                <a:ea typeface="+mj-ea"/>
                <a:cs typeface="+mj-cs"/>
              </a:rPr>
              <a:t>枚举类型的操作</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idx="1"/>
          </p:nvPr>
        </p:nvSpPr>
        <p:spPr>
          <a:xfrm>
            <a:off x="985838" y="2276475"/>
            <a:ext cx="7158038" cy="3082925"/>
          </a:xfrm>
        </p:spPr>
        <p:txBody>
          <a:bodyPr vert="horz" wrap="square" lIns="91440" tIns="45720" rIns="91440" bIns="45720" numCol="1" anchor="t" anchorCtr="0" compatLnSpc="1"/>
          <a:lstStyle/>
          <a:p>
            <a:pPr marL="341630" marR="0" lvl="0" indent="-341630" algn="just" defTabSz="440055" rtl="0" eaLnBrk="1" fontAlgn="base" latinLnBrk="0" hangingPunct="1">
              <a:lnSpc>
                <a:spcPct val="8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chemeClr val="tx2"/>
                </a:solidFill>
                <a:effectLst/>
                <a:uLnTx/>
                <a:uFillTx/>
                <a:latin typeface="+mn-lt"/>
                <a:ea typeface="+mn-ea"/>
                <a:cs typeface="+mn-cs"/>
              </a:rPr>
              <a:t>向函数传递大型的数据类型</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341630" marR="0" lvl="0" indent="-341630" algn="l" defTabSz="440055"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rPr>
              <a:t>例子：下面两种方式函数定义等价：</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457200" marR="0" lvl="1" indent="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endParaRPr kumimoji="0" lang="zh-CN" altLang="en-US" sz="1000" b="1" i="0" u="none" strike="noStrike" kern="0" cap="none" spc="0" normalizeH="0" baseline="0" noProof="0" dirty="0">
              <a:ln>
                <a:noFill/>
              </a:ln>
              <a:solidFill>
                <a:schemeClr val="tx2"/>
              </a:solidFill>
              <a:effectLst/>
              <a:uLnTx/>
              <a:uFillTx/>
              <a:latin typeface="+mn-lt"/>
              <a:ea typeface="+mn-ea"/>
            </a:endParaRPr>
          </a:p>
          <a:p>
            <a:pPr marL="741680" marR="0" lvl="1" indent="-28448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int max(</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int x[], </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int num)              int max(</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int *x, </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int num)</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x[</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 </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a:t>
            </a:r>
            <a:r>
              <a:rPr kumimoji="0" lang="en-US" altLang="zh-CN" sz="2000" b="1" i="0" u="none" strike="noStrike" kern="0" cap="none" spc="0" normalizeH="0" baseline="0" noProof="0" dirty="0" err="1">
                <a:ln>
                  <a:noFill/>
                </a:ln>
                <a:solidFill>
                  <a:srgbClr val="0000FF"/>
                </a:solidFill>
                <a:effectLst/>
                <a:uLnTx/>
                <a:uFillTx/>
                <a:latin typeface="+mn-lt"/>
                <a:ea typeface="+mn-ea"/>
                <a:cs typeface="Times New Roman" panose="02020603050405020304" pitchFamily="18" charset="0"/>
              </a:rPr>
              <a:t>x+i</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a:t>
            </a:r>
            <a:r>
              <a:rPr kumimoji="0" lang="zh-CN" altLang="en-US"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或者</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x[</a:t>
            </a:r>
            <a:r>
              <a:rPr kumimoji="0" lang="en-US" altLang="zh-CN" sz="2000" b="1" i="0" u="none" strike="noStrike" kern="0" cap="none" spc="0" normalizeH="0" baseline="0" noProof="0" dirty="0" err="1">
                <a:ln>
                  <a:noFill/>
                </a:ln>
                <a:solidFill>
                  <a:srgbClr val="0000FF"/>
                </a:solidFill>
                <a:effectLst/>
                <a:uLnTx/>
                <a:uFillTx/>
                <a:latin typeface="+mn-lt"/>
                <a:ea typeface="+mn-ea"/>
                <a:cs typeface="Times New Roman" panose="02020603050405020304" pitchFamily="18" charset="0"/>
              </a:rPr>
              <a:t>i</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a:t>
            </a:r>
            <a:endPar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endParaRPr>
          </a:p>
          <a:p>
            <a:pPr marL="741680" marR="0" lvl="1" indent="-28448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440055"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数值</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zh-CN" altLang="en-US" sz="2000" b="1" i="0" u="none" strike="noStrike" kern="0" cap="none" spc="0" normalizeH="0" baseline="0" noProof="0" dirty="0">
                <a:ln>
                  <a:noFill/>
                </a:ln>
                <a:solidFill>
                  <a:schemeClr val="tx2"/>
                </a:solidFill>
                <a:effectLst/>
                <a:uLnTx/>
                <a:uFillTx/>
                <a:latin typeface="+mn-lt"/>
                <a:ea typeface="+mn-ea"/>
              </a:rPr>
              <a:t>指针地址</a:t>
            </a:r>
            <a:endParaRPr kumimoji="0" lang="zh-CN" altLang="en-US" sz="2000" b="1" i="0" u="none" strike="noStrike" kern="0" cap="none" spc="0" normalizeH="0" baseline="0" noProof="0" dirty="0">
              <a:ln>
                <a:noFill/>
              </a:ln>
              <a:solidFill>
                <a:schemeClr val="tx2"/>
              </a:solidFill>
              <a:effectLst/>
              <a:uLnTx/>
              <a:uFillTx/>
              <a:latin typeface="+mn-lt"/>
              <a:ea typeface="+mn-ea"/>
            </a:endParaRPr>
          </a:p>
        </p:txBody>
      </p:sp>
      <p:sp>
        <p:nvSpPr>
          <p:cNvPr id="4" name="Rectangle 2"/>
          <p:cNvSpPr txBox="1">
            <a:spLocks noChangeArrowheads="1"/>
          </p:cNvSpPr>
          <p:nvPr/>
        </p:nvSpPr>
        <p:spPr bwMode="auto">
          <a:xfrm>
            <a:off x="1643063"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提高参数传递的效率</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Grp="1"/>
          </p:cNvSpPr>
          <p:nvPr>
            <p:ph type="body"/>
          </p:nvPr>
        </p:nvSpPr>
        <p:spPr>
          <a:xfrm>
            <a:off x="1187624" y="1670400"/>
            <a:ext cx="7456314" cy="4392612"/>
          </a:xfrm>
        </p:spPr>
        <p:txBody>
          <a:bodyPr vert="horz" wrap="square" lIns="91440" tIns="45720" rIns="91440" bIns="45720" anchor="t" anchorCtr="0"/>
          <a:lstStyle/>
          <a:p>
            <a:r>
              <a:rPr lang="zh-CN" altLang="en-US" sz="2800" b="1" dirty="0"/>
              <a:t>值传递</a:t>
            </a:r>
            <a:endParaRPr lang="en-US" altLang="zh-CN" sz="2800" b="1" dirty="0"/>
          </a:p>
          <a:p>
            <a:pPr eaLnBrk="1" hangingPunct="1">
              <a:lnSpc>
                <a:spcPct val="80000"/>
              </a:lnSpc>
              <a:buNone/>
            </a:pPr>
            <a:endParaRPr lang="en-US" altLang="zh-CN" sz="1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void swap(int x, int y)</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int t = x;</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x = y;</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y = t;</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eaLnBrk="1" hangingPunct="1">
              <a:lnSpc>
                <a:spcPct val="80000"/>
              </a:lnSpc>
              <a:buNone/>
            </a:pP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int main()</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int a = 0, b = 1;</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swap(a, b);</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cout &lt;&lt; "a=" &lt;&lt; a &lt;&lt; ", b=" &lt;&lt; b &lt;&lt; endl;  </a:t>
            </a:r>
            <a:r>
              <a:rPr lang="en-US" altLang="zh-CN" sz="2000" b="1" dirty="0">
                <a:solidFill>
                  <a:srgbClr val="0000FF"/>
                </a:solidFill>
                <a:cs typeface="Times New Roman" panose="02020603050405020304" pitchFamily="18" charset="0"/>
              </a:rPr>
              <a:t>//</a:t>
            </a:r>
            <a:r>
              <a:rPr lang="zh-CN" altLang="en-US" sz="2000" b="1" dirty="0">
                <a:solidFill>
                  <a:srgbClr val="0000FF"/>
                </a:solidFill>
                <a:cs typeface="Times New Roman" panose="02020603050405020304" pitchFamily="18" charset="0"/>
              </a:rPr>
              <a:t>输出：</a:t>
            </a:r>
            <a:r>
              <a:rPr lang="en-US" altLang="zh-CN" sz="2000" b="1" dirty="0">
                <a:solidFill>
                  <a:srgbClr val="0000FF"/>
                </a:solidFill>
                <a:cs typeface="Times New Roman" panose="02020603050405020304" pitchFamily="18" charset="0"/>
              </a:rPr>
              <a:t>a=0, b=1</a:t>
            </a:r>
            <a:endParaRPr lang="en-US" altLang="zh-CN" sz="2000" b="1" dirty="0">
              <a:solidFill>
                <a:srgbClr val="0000FF"/>
              </a:solidFill>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return 0;</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633538"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修改指向的内存内容</a:t>
            </a:r>
            <a:r>
              <a:rPr kumimoji="0" lang="en-US" altLang="zh-CN" sz="4000" b="1" kern="0" cap="none" spc="0" normalizeH="0" baseline="0" noProof="0" dirty="0">
                <a:solidFill>
                  <a:schemeClr val="tx2"/>
                </a:solidFill>
                <a:latin typeface="+mj-lt"/>
                <a:ea typeface="+mj-ea"/>
                <a:cs typeface="+mj-cs"/>
              </a:rPr>
              <a:t>  P165</a:t>
            </a:r>
            <a:endParaRPr kumimoji="0" lang="en-US" altLang="zh-CN"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4211955" y="5517515"/>
            <a:ext cx="4572000" cy="398780"/>
          </a:xfrm>
          <a:prstGeom prst="rect">
            <a:avLst/>
          </a:prstGeom>
          <a:noFill/>
        </p:spPr>
        <p:txBody>
          <a:bodyPr wrap="square" rtlCol="0" anchor="t">
            <a:spAutoFit/>
          </a:bodyPr>
          <a:p>
            <a:r>
              <a:rPr lang="en-US" altLang="zh-CN" sz="2000" b="1" dirty="0">
                <a:solidFill>
                  <a:srgbClr val="0000FF"/>
                </a:solidFill>
                <a:cs typeface="Times New Roman" panose="02020603050405020304" pitchFamily="18" charset="0"/>
                <a:sym typeface="+mn-ea"/>
              </a:rPr>
              <a:t>//</a:t>
            </a:r>
            <a:r>
              <a:rPr lang="zh-CN" altLang="en-US" sz="2000" b="1" dirty="0">
                <a:solidFill>
                  <a:srgbClr val="0000FF"/>
                </a:solidFill>
                <a:cs typeface="Times New Roman" panose="02020603050405020304" pitchFamily="18" charset="0"/>
                <a:sym typeface="+mn-ea"/>
              </a:rPr>
              <a:t>按照我们的思路是输出：</a:t>
            </a:r>
            <a:r>
              <a:rPr lang="en-US" altLang="zh-CN" sz="2000" b="1" dirty="0">
                <a:solidFill>
                  <a:srgbClr val="0000FF"/>
                </a:solidFill>
                <a:cs typeface="Times New Roman" panose="02020603050405020304" pitchFamily="18" charset="0"/>
                <a:sym typeface="+mn-ea"/>
              </a:rPr>
              <a:t>a=1, b=0</a:t>
            </a:r>
            <a:r>
              <a:rPr lang="zh-CN" altLang="en-US" sz="2000" b="1" dirty="0">
                <a:solidFill>
                  <a:srgbClr val="0000FF"/>
                </a:solidFill>
                <a:cs typeface="Times New Roman" panose="02020603050405020304" pitchFamily="18" charset="0"/>
                <a:sym typeface="+mn-ea"/>
              </a:rPr>
              <a:t>？</a:t>
            </a:r>
            <a:endParaRPr lang="zh-CN" altLang="en-US" sz="2000" b="1" dirty="0">
              <a:solidFill>
                <a:srgbClr val="0000FF"/>
              </a:solidFill>
              <a:cs typeface="Times New Roman" panose="02020603050405020304" pitchFamily="18"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35560" y="621030"/>
            <a:ext cx="9120505" cy="59950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body"/>
          </p:nvPr>
        </p:nvSpPr>
        <p:spPr>
          <a:xfrm>
            <a:off x="1043861" y="1916966"/>
            <a:ext cx="7704856" cy="4714875"/>
          </a:xfrm>
          <a:solidFill>
            <a:schemeClr val="bg1"/>
          </a:solidFill>
        </p:spPr>
        <p:txBody>
          <a:bodyPr vert="horz" wrap="square" lIns="91440" tIns="45720" rIns="91440" bIns="45720" anchor="t" anchorCtr="0"/>
          <a:lstStyle/>
          <a:p>
            <a:pPr>
              <a:buClr>
                <a:srgbClr val="336666"/>
              </a:buClr>
            </a:pPr>
            <a:r>
              <a:rPr lang="zh-CN" altLang="en-US" sz="2800" b="1" dirty="0"/>
              <a:t>指针传递</a:t>
            </a:r>
            <a:endParaRPr lang="en-US" altLang="zh-CN" sz="2800" b="1" dirty="0"/>
          </a:p>
          <a:p>
            <a:pPr eaLnBrk="1" hangingPunct="1">
              <a:lnSpc>
                <a:spcPct val="90000"/>
              </a:lnSpc>
              <a:buNone/>
            </a:pPr>
            <a:endParaRPr lang="en-US" altLang="zh-CN" sz="1000" b="1" dirty="0">
              <a:latin typeface="Times New Roman" panose="02020603050405020304" pitchFamily="18" charset="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void swap(int *px, int *py)</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int t = *px;</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*px = *py;</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*py = t;</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eaLnBrk="1" hangingPunct="1">
              <a:lnSpc>
                <a:spcPct val="90000"/>
              </a:lnSpc>
              <a:buNone/>
            </a:pP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int main()</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int a = 0, b = 1;</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swap(&amp;a, &amp;b);  </a:t>
            </a:r>
            <a:endParaRPr lang="zh-CN" altLang="en-US" sz="2000" b="1" dirty="0">
              <a:cs typeface="Times New Roman" panose="02020603050405020304" pitchFamily="18" charset="0"/>
            </a:endParaRPr>
          </a:p>
          <a:p>
            <a:pPr eaLnBrk="1" hangingPunct="1">
              <a:lnSpc>
                <a:spcPct val="90000"/>
              </a:lnSpc>
              <a:buNone/>
            </a:pPr>
            <a:r>
              <a:rPr lang="zh-CN" altLang="en-US" sz="2000" b="1" dirty="0">
                <a:cs typeface="Times New Roman" panose="02020603050405020304" pitchFamily="18" charset="0"/>
              </a:rPr>
              <a:t>	</a:t>
            </a:r>
            <a:r>
              <a:rPr lang="en-US" altLang="zh-CN" sz="2000" b="1" dirty="0">
                <a:cs typeface="Times New Roman" panose="02020603050405020304" pitchFamily="18" charset="0"/>
              </a:rPr>
              <a:t>cout &lt;&lt; "a=" &lt;&lt; a &lt;&lt; ", b=" &lt;&lt; b &lt;&lt; endl;  </a:t>
            </a:r>
            <a:r>
              <a:rPr lang="en-US" altLang="zh-CN" sz="2000" b="1" dirty="0">
                <a:solidFill>
                  <a:srgbClr val="0000FF"/>
                </a:solidFill>
                <a:cs typeface="Times New Roman" panose="02020603050405020304" pitchFamily="18" charset="0"/>
              </a:rPr>
              <a:t>//</a:t>
            </a:r>
            <a:r>
              <a:rPr lang="zh-CN" altLang="en-US" sz="2000" b="1" dirty="0">
                <a:solidFill>
                  <a:srgbClr val="0000FF"/>
                </a:solidFill>
                <a:cs typeface="Times New Roman" panose="02020603050405020304" pitchFamily="18" charset="0"/>
              </a:rPr>
              <a:t>输出：</a:t>
            </a:r>
            <a:r>
              <a:rPr lang="en-US" altLang="zh-CN" sz="2000" b="1" dirty="0">
                <a:solidFill>
                  <a:srgbClr val="0000FF"/>
                </a:solidFill>
                <a:cs typeface="Times New Roman" panose="02020603050405020304" pitchFamily="18" charset="0"/>
              </a:rPr>
              <a:t>a=1, b=0</a:t>
            </a:r>
            <a:endParaRPr lang="en-US" altLang="zh-CN" sz="2000" b="1" dirty="0">
              <a:solidFill>
                <a:srgbClr val="0000FF"/>
              </a:solidFill>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return 0;</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a:t>
            </a:r>
            <a:endParaRPr lang="en-US" altLang="zh-CN" sz="2000" b="1" dirty="0">
              <a:ea typeface="Times New Roman" panose="02020603050405020304" pitchFamily="18" charset="0"/>
            </a:endParaRPr>
          </a:p>
        </p:txBody>
      </p:sp>
      <p:sp>
        <p:nvSpPr>
          <p:cNvPr id="5" name="Rectangle 2"/>
          <p:cNvSpPr txBox="1">
            <a:spLocks noChangeArrowheads="1"/>
          </p:cNvSpPr>
          <p:nvPr/>
        </p:nvSpPr>
        <p:spPr bwMode="auto">
          <a:xfrm>
            <a:off x="1633220" y="142875"/>
            <a:ext cx="7501255" cy="132143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修改指向的内存内容</a:t>
            </a:r>
            <a:r>
              <a:rPr kumimoji="0" lang="en-US" altLang="zh-CN" sz="4000" b="1" kern="0" cap="none" spc="0" normalizeH="0" baseline="0" noProof="0" dirty="0">
                <a:solidFill>
                  <a:schemeClr val="tx2"/>
                </a:solidFill>
                <a:latin typeface="+mj-lt"/>
                <a:ea typeface="+mj-ea"/>
                <a:cs typeface="+mj-cs"/>
              </a:rPr>
              <a:t> P166</a:t>
            </a:r>
            <a:endParaRPr kumimoji="0" lang="en-US" altLang="zh-CN"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523999" y="6248400"/>
            <a:ext cx="1386059"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lum bright="6000"/>
          </a:blip>
          <a:stretch>
            <a:fillRect/>
          </a:stretch>
        </p:blipFill>
        <p:spPr>
          <a:xfrm>
            <a:off x="4427855" y="2564765"/>
            <a:ext cx="4491355" cy="346710"/>
          </a:xfrm>
          <a:prstGeom prst="rect">
            <a:avLst/>
          </a:prstGeom>
        </p:spPr>
      </p:pic>
      <p:pic>
        <p:nvPicPr>
          <p:cNvPr id="4" name="图片 3"/>
          <p:cNvPicPr>
            <a:picLocks noChangeAspect="1"/>
          </p:cNvPicPr>
          <p:nvPr/>
        </p:nvPicPr>
        <p:blipFill>
          <a:blip r:embed="rId2">
            <a:lum bright="6000"/>
          </a:blip>
          <a:stretch>
            <a:fillRect/>
          </a:stretch>
        </p:blipFill>
        <p:spPr>
          <a:xfrm>
            <a:off x="3275965" y="5156835"/>
            <a:ext cx="5849620" cy="354965"/>
          </a:xfrm>
          <a:prstGeom prst="rect">
            <a:avLst/>
          </a:prstGeom>
        </p:spPr>
      </p:pic>
      <p:sp>
        <p:nvSpPr>
          <p:cNvPr id="7" name="文本框 6"/>
          <p:cNvSpPr txBox="1"/>
          <p:nvPr/>
        </p:nvSpPr>
        <p:spPr>
          <a:xfrm>
            <a:off x="827405" y="1052830"/>
            <a:ext cx="8111490" cy="922020"/>
          </a:xfrm>
          <a:prstGeom prst="rect">
            <a:avLst/>
          </a:prstGeom>
          <a:noFill/>
        </p:spPr>
        <p:txBody>
          <a:bodyPr wrap="square" rtlCol="0" anchor="t">
            <a:spAutoFit/>
          </a:bodyPr>
          <a:p>
            <a:r>
              <a:rPr lang="zh-CN" altLang="en-US"/>
              <a:t>为了能正确实现上述交换实参变量值的函数，在C++中，</a:t>
            </a:r>
            <a:r>
              <a:rPr lang="zh-CN" altLang="en-US">
                <a:solidFill>
                  <a:srgbClr val="C00000"/>
                </a:solidFill>
              </a:rPr>
              <a:t>可把函数的形参定义成指针类在函数调用时</a:t>
            </a:r>
            <a:r>
              <a:rPr lang="zh-CN" altLang="en-US"/>
              <a:t>，</a:t>
            </a:r>
            <a:r>
              <a:rPr lang="zh-CN" altLang="en-US">
                <a:solidFill>
                  <a:srgbClr val="C00000"/>
                </a:solidFill>
              </a:rPr>
              <a:t>把实参的地址传给函数的形参</a:t>
            </a:r>
            <a:r>
              <a:rPr lang="zh-CN" altLang="en-US"/>
              <a:t>，在函数中通过形参间接地访问实参的值。</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a:xfrm>
            <a:off x="500063" y="2133600"/>
            <a:ext cx="8143875" cy="4130675"/>
          </a:xfrm>
        </p:spPr>
        <p:txBody>
          <a:bodyPr vert="horz" wrap="square" lIns="91440" tIns="45720" rIns="91440" bIns="45720" numCol="1" anchor="t" anchorCtr="0" compatLnSpc="1"/>
          <a:lstStyle/>
          <a:p>
            <a:pPr marL="356870" marR="0" lvl="0" indent="-35687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rgbClr val="FF0000"/>
                </a:solidFill>
                <a:effectLst/>
                <a:uLnTx/>
                <a:uFillTx/>
                <a:latin typeface="+mn-lt"/>
                <a:ea typeface="+mn-ea"/>
                <a:cs typeface="+mn-cs"/>
              </a:rPr>
              <a:t>指向常量的指针 </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vs. </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指针类型的常量</a:t>
            </a:r>
            <a:endParaRPr kumimoji="0" lang="en-US" altLang="zh-CN" sz="3200" b="1" i="0" u="none" strike="noStrike" kern="0" cap="none" spc="0" normalizeH="0" baseline="0" noProof="0" dirty="0">
              <a:ln>
                <a:noFill/>
              </a:ln>
              <a:solidFill>
                <a:schemeClr val="tx2"/>
              </a:solidFill>
              <a:effectLst/>
              <a:uLnTx/>
              <a:uFillTx/>
              <a:latin typeface="+mn-lt"/>
              <a:ea typeface="+mn-ea"/>
              <a:cs typeface="+mn-cs"/>
            </a:endParaRPr>
          </a:p>
          <a:p>
            <a:pPr marL="756920" marR="0" lvl="1" indent="-35687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rPr>
              <a:t>前者的定义格式：</a:t>
            </a:r>
            <a:r>
              <a:rPr kumimoji="0" lang="en-US" altLang="zh-CN" sz="2400" b="1" i="0" u="none" strike="noStrike" kern="0" cap="none" spc="0" normalizeH="0" baseline="0" noProof="0" dirty="0">
                <a:ln>
                  <a:noFill/>
                </a:ln>
                <a:solidFill>
                  <a:srgbClr val="0070C0"/>
                </a:solidFill>
                <a:effectLst/>
                <a:uLnTx/>
                <a:uFillTx/>
                <a:latin typeface="+mn-lt"/>
                <a:ea typeface="+mn-ea"/>
              </a:rPr>
              <a:t>const &lt;</a:t>
            </a:r>
            <a:r>
              <a:rPr kumimoji="0" lang="zh-CN" altLang="en-US" sz="2400" b="1" i="0" u="none" strike="noStrike" kern="0" cap="none" spc="0" normalizeH="0" baseline="0" noProof="0" dirty="0">
                <a:ln>
                  <a:noFill/>
                </a:ln>
                <a:solidFill>
                  <a:srgbClr val="0070C0"/>
                </a:solidFill>
                <a:effectLst/>
                <a:uLnTx/>
                <a:uFillTx/>
                <a:latin typeface="+mn-lt"/>
                <a:ea typeface="+mn-ea"/>
              </a:rPr>
              <a:t>类型</a:t>
            </a:r>
            <a:r>
              <a:rPr kumimoji="0" lang="en-US" altLang="zh-CN" sz="2400" b="1" i="0" u="none" strike="noStrike" kern="0" cap="none" spc="0" normalizeH="0" baseline="0" noProof="0" dirty="0">
                <a:ln>
                  <a:noFill/>
                </a:ln>
                <a:solidFill>
                  <a:srgbClr val="0070C0"/>
                </a:solidFill>
                <a:effectLst/>
                <a:uLnTx/>
                <a:uFillTx/>
                <a:latin typeface="+mn-lt"/>
                <a:ea typeface="+mn-ea"/>
              </a:rPr>
              <a:t>&gt; </a:t>
            </a:r>
            <a:r>
              <a:rPr kumimoji="0" lang="zh-CN" altLang="en-US" sz="2400" b="1" i="0" u="none" strike="noStrike" kern="0" cap="none" spc="0" normalizeH="0" baseline="0" noProof="0" dirty="0">
                <a:ln>
                  <a:noFill/>
                </a:ln>
                <a:solidFill>
                  <a:srgbClr val="0070C0"/>
                </a:solidFill>
                <a:effectLst/>
                <a:uLnTx/>
                <a:uFillTx/>
                <a:latin typeface="+mn-lt"/>
                <a:ea typeface="+mn-ea"/>
              </a:rPr>
              <a:t>*</a:t>
            </a:r>
            <a:r>
              <a:rPr kumimoji="0" lang="en-US" altLang="zh-CN" sz="2400" b="1" i="0" u="none" strike="noStrike" kern="0" cap="none" spc="0" normalizeH="0" baseline="0" noProof="0" dirty="0">
                <a:ln>
                  <a:noFill/>
                </a:ln>
                <a:solidFill>
                  <a:srgbClr val="0070C0"/>
                </a:solidFill>
                <a:effectLst/>
                <a:uLnTx/>
                <a:uFillTx/>
                <a:latin typeface="+mn-lt"/>
                <a:ea typeface="+mn-ea"/>
              </a:rPr>
              <a:t>&lt;</a:t>
            </a:r>
            <a:r>
              <a:rPr kumimoji="0" lang="zh-CN" altLang="en-US" sz="2400" b="1" i="0" u="none" strike="noStrike" kern="0" cap="none" spc="0" normalizeH="0" baseline="0" noProof="0" dirty="0">
                <a:ln>
                  <a:noFill/>
                </a:ln>
                <a:solidFill>
                  <a:srgbClr val="0070C0"/>
                </a:solidFill>
                <a:effectLst/>
                <a:uLnTx/>
                <a:uFillTx/>
                <a:latin typeface="+mn-lt"/>
                <a:ea typeface="+mn-ea"/>
              </a:rPr>
              <a:t>指针变量</a:t>
            </a:r>
            <a:r>
              <a:rPr kumimoji="0" lang="en-US" altLang="zh-CN" sz="2400" b="1" i="0" u="none" strike="noStrike" kern="0" cap="none" spc="0" normalizeH="0" baseline="0" noProof="0" dirty="0">
                <a:ln>
                  <a:noFill/>
                </a:ln>
                <a:solidFill>
                  <a:srgbClr val="0070C0"/>
                </a:solidFill>
                <a:effectLst/>
                <a:uLnTx/>
                <a:uFillTx/>
                <a:latin typeface="+mn-lt"/>
                <a:ea typeface="+mn-ea"/>
              </a:rPr>
              <a:t>&gt;</a:t>
            </a:r>
            <a:r>
              <a:rPr kumimoji="0" lang="zh-CN" altLang="en-US" sz="2400" b="1" i="0" u="none" strike="noStrike" kern="0" cap="none" spc="0" normalizeH="0" baseline="0" noProof="0" dirty="0">
                <a:ln>
                  <a:noFill/>
                </a:ln>
                <a:solidFill>
                  <a:srgbClr val="0070C0"/>
                </a:solidFill>
                <a:effectLst/>
                <a:uLnTx/>
                <a:uFillTx/>
                <a:latin typeface="+mn-lt"/>
                <a:ea typeface="+mn-ea"/>
              </a:rPr>
              <a:t>；</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55650" marR="0" lvl="1" indent="-35560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const  int x = 0;  //x</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是一个常量</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int *p;</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p = &amp;x;              //Error</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，否则</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x</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的值将</a:t>
            </a:r>
            <a:r>
              <a:rPr kumimoji="0" lang="zh-CN" altLang="en-US" sz="2000" b="1" i="0" u="none" strike="noStrike" kern="0" cap="none" spc="0" normalizeH="0" baseline="0" noProof="0">
                <a:ln>
                  <a:noFill/>
                </a:ln>
                <a:solidFill>
                  <a:schemeClr val="tx2"/>
                </a:solidFill>
                <a:effectLst/>
                <a:uLnTx/>
                <a:uFillTx/>
                <a:latin typeface="+mn-lt"/>
                <a:ea typeface="宋体" panose="02010600030101010101" pitchFamily="2" charset="-122"/>
                <a:cs typeface="Times New Roman" panose="02020603050405020304" pitchFamily="18" charset="0"/>
              </a:rPr>
              <a:t>被修改</a:t>
            </a:r>
            <a:endParaRPr kumimoji="0" lang="en-US" altLang="zh-CN" sz="2000" b="1" i="0" u="none" strike="noStrike" kern="0" cap="none" spc="0" normalizeH="0" baseline="0" noProof="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a:ln>
                  <a:noFill/>
                </a:ln>
                <a:solidFill>
                  <a:srgbClr val="FF0000"/>
                </a:solidFill>
                <a:effectLst/>
                <a:uLnTx/>
                <a:uFillTx/>
                <a:latin typeface="+mn-lt"/>
                <a:ea typeface="+mn-ea"/>
                <a:cs typeface="Times New Roman" panose="02020603050405020304" pitchFamily="18" charset="0"/>
              </a:rPr>
              <a:t>    </a:t>
            </a:r>
            <a:endPar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const int *p;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指针</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p</a:t>
            </a:r>
            <a:r>
              <a:rPr kumimoji="0" lang="zh-CN" altLang="en-US"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指向常量</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y;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 = &amp;y;            //OK</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允许指向变量</a:t>
            </a:r>
            <a:endPar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 = 1;             //Error</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不允许通过指针</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p</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改变变量</a:t>
            </a:r>
            <a:endPar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y = 1;               //OK</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变量</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y</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本身可以改变</a:t>
            </a:r>
            <a:endPar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p:txBody>
      </p:sp>
      <p:sp>
        <p:nvSpPr>
          <p:cNvPr id="5" name="Rectangle 2"/>
          <p:cNvSpPr txBox="1">
            <a:spLocks noChangeArrowheads="1"/>
          </p:cNvSpPr>
          <p:nvPr/>
        </p:nvSpPr>
        <p:spPr bwMode="auto">
          <a:xfrm>
            <a:off x="1633538"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指向常量的指针</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107504" y="1194798"/>
            <a:ext cx="8856984" cy="4883150"/>
          </a:xfrm>
        </p:spPr>
        <p:txBody>
          <a:bodyPr vert="horz" wrap="square" lIns="91440" tIns="45720" rIns="91440" bIns="45720" numCol="1" anchor="t" anchorCtr="0" compatLnSpc="1"/>
          <a:lstStyle/>
          <a:p>
            <a:pPr marL="356870" marR="0" lvl="0" indent="-35687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rgbClr val="FF0000"/>
                </a:solidFill>
                <a:effectLst/>
                <a:uLnTx/>
                <a:uFillTx/>
                <a:latin typeface="+mn-lt"/>
                <a:ea typeface="+mn-ea"/>
                <a:cs typeface="+mn-cs"/>
              </a:rPr>
              <a:t>指向常量的指针 </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vs. </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指针类型的常量</a:t>
            </a:r>
            <a:endParaRPr kumimoji="0" lang="en-US" altLang="zh-CN" sz="3200" b="1" i="0" u="none" strike="noStrike" kern="0" cap="none" spc="0" normalizeH="0" baseline="0" noProof="0" dirty="0">
              <a:ln>
                <a:noFill/>
              </a:ln>
              <a:solidFill>
                <a:schemeClr val="tx2"/>
              </a:solidFill>
              <a:effectLst/>
              <a:uLnTx/>
              <a:uFillTx/>
              <a:latin typeface="+mn-lt"/>
              <a:ea typeface="+mn-ea"/>
              <a:cs typeface="+mn-cs"/>
            </a:endParaRPr>
          </a:p>
          <a:p>
            <a:pPr marL="756920" marR="0" lvl="1" indent="-35687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rPr>
              <a:t>前者的定义格式：</a:t>
            </a:r>
            <a:r>
              <a:rPr kumimoji="0" lang="en-US" altLang="zh-CN" sz="2400" b="1" i="0" u="none" strike="noStrike" kern="0" cap="none" spc="0" normalizeH="0" baseline="0" noProof="0" dirty="0">
                <a:ln>
                  <a:noFill/>
                </a:ln>
                <a:solidFill>
                  <a:srgbClr val="0070C0"/>
                </a:solidFill>
                <a:effectLst/>
                <a:uLnTx/>
                <a:uFillTx/>
                <a:latin typeface="+mn-lt"/>
                <a:ea typeface="+mn-ea"/>
              </a:rPr>
              <a:t>const &lt;</a:t>
            </a:r>
            <a:r>
              <a:rPr kumimoji="0" lang="zh-CN" altLang="en-US" sz="2400" b="1" i="0" u="none" strike="noStrike" kern="0" cap="none" spc="0" normalizeH="0" baseline="0" noProof="0" dirty="0">
                <a:ln>
                  <a:noFill/>
                </a:ln>
                <a:solidFill>
                  <a:srgbClr val="0070C0"/>
                </a:solidFill>
                <a:effectLst/>
                <a:uLnTx/>
                <a:uFillTx/>
                <a:latin typeface="+mn-lt"/>
                <a:ea typeface="+mn-ea"/>
              </a:rPr>
              <a:t>类型</a:t>
            </a:r>
            <a:r>
              <a:rPr kumimoji="0" lang="en-US" altLang="zh-CN" sz="2400" b="1" i="0" u="none" strike="noStrike" kern="0" cap="none" spc="0" normalizeH="0" baseline="0" noProof="0" dirty="0">
                <a:ln>
                  <a:noFill/>
                </a:ln>
                <a:solidFill>
                  <a:srgbClr val="0070C0"/>
                </a:solidFill>
                <a:effectLst/>
                <a:uLnTx/>
                <a:uFillTx/>
                <a:latin typeface="+mn-lt"/>
                <a:ea typeface="+mn-ea"/>
              </a:rPr>
              <a:t>&gt; </a:t>
            </a:r>
            <a:r>
              <a:rPr kumimoji="0" lang="zh-CN" altLang="en-US" sz="2400" b="1" i="0" u="none" strike="noStrike" kern="0" cap="none" spc="0" normalizeH="0" baseline="0" noProof="0" dirty="0">
                <a:ln>
                  <a:noFill/>
                </a:ln>
                <a:solidFill>
                  <a:srgbClr val="0070C0"/>
                </a:solidFill>
                <a:effectLst/>
                <a:uLnTx/>
                <a:uFillTx/>
                <a:latin typeface="+mn-lt"/>
                <a:ea typeface="+mn-ea"/>
              </a:rPr>
              <a:t>*</a:t>
            </a:r>
            <a:r>
              <a:rPr kumimoji="0" lang="en-US" altLang="zh-CN" sz="2400" b="1" i="0" u="none" strike="noStrike" kern="0" cap="none" spc="0" normalizeH="0" baseline="0" noProof="0" dirty="0">
                <a:ln>
                  <a:noFill/>
                </a:ln>
                <a:solidFill>
                  <a:srgbClr val="0070C0"/>
                </a:solidFill>
                <a:effectLst/>
                <a:uLnTx/>
                <a:uFillTx/>
                <a:latin typeface="+mn-lt"/>
                <a:ea typeface="+mn-ea"/>
              </a:rPr>
              <a:t>&lt;</a:t>
            </a:r>
            <a:r>
              <a:rPr kumimoji="0" lang="zh-CN" altLang="en-US" sz="2400" b="1" i="0" u="none" strike="noStrike" kern="0" cap="none" spc="0" normalizeH="0" baseline="0" noProof="0" dirty="0">
                <a:ln>
                  <a:noFill/>
                </a:ln>
                <a:solidFill>
                  <a:srgbClr val="0070C0"/>
                </a:solidFill>
                <a:effectLst/>
                <a:uLnTx/>
                <a:uFillTx/>
                <a:latin typeface="+mn-lt"/>
                <a:ea typeface="+mn-ea"/>
              </a:rPr>
              <a:t>指针变量</a:t>
            </a:r>
            <a:r>
              <a:rPr kumimoji="0" lang="en-US" altLang="zh-CN" sz="2400" b="1" i="0" u="none" strike="noStrike" kern="0" cap="none" spc="0" normalizeH="0" baseline="0" noProof="0" dirty="0">
                <a:ln>
                  <a:noFill/>
                </a:ln>
                <a:solidFill>
                  <a:srgbClr val="0070C0"/>
                </a:solidFill>
                <a:effectLst/>
                <a:uLnTx/>
                <a:uFillTx/>
                <a:latin typeface="+mn-lt"/>
                <a:ea typeface="+mn-ea"/>
              </a:rPr>
              <a:t>&gt;</a:t>
            </a:r>
            <a:r>
              <a:rPr kumimoji="0" lang="zh-CN" altLang="en-US" sz="2400" b="1" i="0" u="none" strike="noStrike" kern="0" cap="none" spc="0" normalizeH="0" baseline="0" noProof="0" dirty="0">
                <a:ln>
                  <a:noFill/>
                </a:ln>
                <a:solidFill>
                  <a:srgbClr val="0070C0"/>
                </a:solidFill>
                <a:effectLst/>
                <a:uLnTx/>
                <a:uFillTx/>
                <a:latin typeface="+mn-lt"/>
                <a:ea typeface="+mn-ea"/>
              </a:rPr>
              <a:t>；</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400050" marR="0" lvl="1" indent="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56870" marR="0" lvl="0" indent="-35687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void f(const int *p, int num)  //</a:t>
            </a: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或</a:t>
            </a: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void f(const int p[], int num)</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a:t>
            </a:r>
            <a:r>
              <a:rPr kumimoji="0" lang="en-US" altLang="zh-CN" sz="22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a:t>
            </a: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1;    //Error</a:t>
            </a: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不能改变</a:t>
            </a:r>
            <a:r>
              <a:rPr kumimoji="0" lang="en-US" altLang="zh-CN"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p</a:t>
            </a:r>
            <a:r>
              <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所指向的数据</a:t>
            </a:r>
            <a:endPar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void g(const A *p)    //A</a:t>
            </a: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为一个结构类型</a:t>
            </a:r>
            <a:endPar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p-&gt;no = 1;    //Error</a:t>
            </a: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不能改变</a:t>
            </a:r>
            <a:r>
              <a:rPr kumimoji="0" lang="en-US" altLang="zh-CN"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p</a:t>
            </a:r>
            <a:r>
              <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所指向的数据</a:t>
            </a:r>
            <a:endParaRPr kumimoji="0" lang="en-US" altLang="zh-CN"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a:t>
            </a:r>
            <a:endPar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671195" marR="0" lvl="0" indent="-34099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2548890" y="404495"/>
            <a:ext cx="6478905" cy="852170"/>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指向常量的指针</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a:xfrm>
            <a:off x="1464510" y="6248400"/>
            <a:ext cx="140883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592455" y="1652270"/>
            <a:ext cx="8143875" cy="4500880"/>
          </a:xfrm>
        </p:spPr>
        <p:txBody>
          <a:bodyPr vert="horz" wrap="square" lIns="91440" tIns="45720" rIns="91440" bIns="45720" numCol="1" anchor="t" anchorCtr="0" compatLnSpc="1"/>
          <a:lstStyle/>
          <a:p>
            <a:pPr marL="355600" marR="0" lvl="0" indent="-35560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rgbClr val="FF0000"/>
                </a:solidFill>
                <a:effectLst/>
                <a:uLnTx/>
                <a:uFillTx/>
                <a:latin typeface="+mn-lt"/>
                <a:ea typeface="+mn-ea"/>
                <a:cs typeface="+mn-cs"/>
              </a:rPr>
              <a:t>指向常量的指针 </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vs </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指针类型的常量</a:t>
            </a:r>
            <a:endParaRPr kumimoji="0" lang="en-US" altLang="zh-CN" sz="3200" b="1" i="0" u="none" strike="noStrike" kern="0" cap="none" spc="0" normalizeH="0" baseline="0" noProof="0" dirty="0">
              <a:ln>
                <a:noFill/>
              </a:ln>
              <a:solidFill>
                <a:schemeClr val="tx2"/>
              </a:solidFill>
              <a:effectLst/>
              <a:uLnTx/>
              <a:uFillTx/>
              <a:latin typeface="+mn-lt"/>
              <a:ea typeface="+mn-ea"/>
              <a:cs typeface="+mn-cs"/>
            </a:endParaRPr>
          </a:p>
          <a:p>
            <a:pPr marL="755650" marR="0" lvl="1" indent="-35560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rPr>
              <a:t>后者的定义格式：</a:t>
            </a:r>
            <a:r>
              <a:rPr kumimoji="0" lang="en-US" altLang="zh-CN" sz="2400" b="1" i="0" u="none" strike="noStrike" kern="0" cap="none" spc="0" normalizeH="0" baseline="0" noProof="0" dirty="0">
                <a:ln>
                  <a:noFill/>
                </a:ln>
                <a:solidFill>
                  <a:srgbClr val="0070C0"/>
                </a:solidFill>
                <a:effectLst/>
                <a:uLnTx/>
                <a:uFillTx/>
                <a:latin typeface="+mn-lt"/>
                <a:ea typeface="+mn-ea"/>
              </a:rPr>
              <a:t>&lt;</a:t>
            </a:r>
            <a:r>
              <a:rPr kumimoji="0" lang="zh-CN" altLang="en-US" sz="2400" b="1" i="0" u="none" strike="noStrike" kern="0" cap="none" spc="0" normalizeH="0" baseline="0" noProof="0" dirty="0">
                <a:ln>
                  <a:noFill/>
                </a:ln>
                <a:solidFill>
                  <a:srgbClr val="0070C0"/>
                </a:solidFill>
                <a:effectLst/>
                <a:uLnTx/>
                <a:uFillTx/>
                <a:latin typeface="+mn-lt"/>
                <a:ea typeface="+mn-ea"/>
              </a:rPr>
              <a:t>类型</a:t>
            </a:r>
            <a:r>
              <a:rPr kumimoji="0" lang="en-US" altLang="zh-CN" sz="2400" b="1" i="0" u="none" strike="noStrike" kern="0" cap="none" spc="0" normalizeH="0" baseline="0" noProof="0" dirty="0">
                <a:ln>
                  <a:noFill/>
                </a:ln>
                <a:solidFill>
                  <a:srgbClr val="0070C0"/>
                </a:solidFill>
                <a:effectLst/>
                <a:uLnTx/>
                <a:uFillTx/>
                <a:latin typeface="+mn-lt"/>
                <a:ea typeface="+mn-ea"/>
              </a:rPr>
              <a:t>&gt; </a:t>
            </a:r>
            <a:r>
              <a:rPr kumimoji="0" lang="zh-CN" altLang="en-US" sz="2400" b="1" i="0" u="none" strike="noStrike" kern="0" cap="none" spc="0" normalizeH="0" baseline="0" noProof="0" dirty="0">
                <a:ln>
                  <a:noFill/>
                </a:ln>
                <a:solidFill>
                  <a:srgbClr val="0070C0"/>
                </a:solidFill>
                <a:effectLst/>
                <a:uLnTx/>
                <a:uFillTx/>
                <a:latin typeface="+mn-lt"/>
                <a:ea typeface="+mn-ea"/>
              </a:rPr>
              <a:t>*</a:t>
            </a:r>
            <a:r>
              <a:rPr kumimoji="0" lang="en-US" altLang="zh-CN" sz="2400" b="1" i="0" u="none" strike="noStrike" kern="0" cap="none" spc="0" normalizeH="0" baseline="0" noProof="0" dirty="0">
                <a:ln>
                  <a:noFill/>
                </a:ln>
                <a:solidFill>
                  <a:srgbClr val="0070C0"/>
                </a:solidFill>
                <a:effectLst/>
                <a:uLnTx/>
                <a:uFillTx/>
                <a:latin typeface="+mn-lt"/>
                <a:ea typeface="+mn-ea"/>
              </a:rPr>
              <a:t>const &lt;</a:t>
            </a:r>
            <a:r>
              <a:rPr kumimoji="0" lang="zh-CN" altLang="en-US" sz="2400" b="1" i="0" u="none" strike="noStrike" kern="0" cap="none" spc="0" normalizeH="0" baseline="0" noProof="0" dirty="0">
                <a:ln>
                  <a:noFill/>
                </a:ln>
                <a:solidFill>
                  <a:srgbClr val="0070C0"/>
                </a:solidFill>
                <a:effectLst/>
                <a:uLnTx/>
                <a:uFillTx/>
                <a:latin typeface="+mn-lt"/>
                <a:ea typeface="+mn-ea"/>
              </a:rPr>
              <a:t>指针变量</a:t>
            </a:r>
            <a:r>
              <a:rPr kumimoji="0" lang="en-US" altLang="zh-CN" sz="2400" b="1" i="0" u="none" strike="noStrike" kern="0" cap="none" spc="0" normalizeH="0" baseline="0" noProof="0" dirty="0">
                <a:ln>
                  <a:noFill/>
                </a:ln>
                <a:solidFill>
                  <a:srgbClr val="0070C0"/>
                </a:solidFill>
                <a:effectLst/>
                <a:uLnTx/>
                <a:uFillTx/>
                <a:latin typeface="+mn-lt"/>
                <a:ea typeface="+mn-ea"/>
              </a:rPr>
              <a:t>&gt;</a:t>
            </a:r>
            <a:r>
              <a:rPr kumimoji="0" lang="zh-CN" altLang="en-US" sz="2400" b="1" i="0" u="none" strike="noStrike" kern="0" cap="none" spc="0" normalizeH="0" baseline="0" noProof="0" dirty="0">
                <a:ln>
                  <a:noFill/>
                </a:ln>
                <a:solidFill>
                  <a:srgbClr val="0070C0"/>
                </a:solidFill>
                <a:effectLst/>
                <a:uLnTx/>
                <a:uFillTx/>
                <a:latin typeface="+mn-lt"/>
                <a:ea typeface="+mn-ea"/>
              </a:rPr>
              <a:t>；</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55650" marR="0" lvl="1" indent="-355600" algn="just"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endParaRPr kumimoji="0" lang="en-US" altLang="zh-CN" sz="1000" b="1" i="0" u="none" strike="noStrike" kern="0" cap="none" spc="0" normalizeH="0" baseline="0" noProof="0" dirty="0">
              <a:ln>
                <a:noFill/>
              </a:ln>
              <a:solidFill>
                <a:schemeClr val="tx2"/>
              </a:solidFill>
              <a:effectLst/>
              <a:uLnTx/>
              <a:uFillTx/>
              <a:latin typeface="+mn-lt"/>
              <a:ea typeface="+mn-ea"/>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14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int  x, y;</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int *</a:t>
            </a:r>
            <a:r>
              <a:rPr kumimoji="0" lang="en-US" altLang="zh-CN" sz="2000" b="1" i="0" u="none" strike="noStrike" kern="0" cap="none" spc="0" normalizeH="0" baseline="0" noProof="0" dirty="0">
                <a:ln>
                  <a:noFill/>
                </a:ln>
                <a:solidFill>
                  <a:srgbClr val="FF0000"/>
                </a:solidFill>
                <a:effectLst/>
                <a:uLnTx/>
                <a:uFillTx/>
                <a:latin typeface="+mn-lt"/>
                <a:ea typeface="宋体" panose="02010600030101010101" pitchFamily="2" charset="-122"/>
                <a:cs typeface="Times New Roman" panose="02020603050405020304" pitchFamily="18" charset="0"/>
              </a:rPr>
              <a:t>const </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p = &amp;x;    //</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指针</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p</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是常量</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*p = 1;                     //OK</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p</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是一个变量</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p = &amp;y;                    //Error</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a:t>
            </a:r>
            <a:r>
              <a:rPr kumimoji="0" lang="en-US" altLang="zh-CN" sz="2000" b="1" i="0" u="none" strike="noStrike" kern="0" cap="none" spc="0" normalizeH="0" baseline="0" noProof="0" dirty="0">
                <a:ln>
                  <a:noFill/>
                </a:ln>
                <a:solidFill>
                  <a:srgbClr val="FF0000"/>
                </a:solidFill>
                <a:effectLst/>
                <a:uLnTx/>
                <a:uFillTx/>
                <a:latin typeface="+mn-lt"/>
                <a:ea typeface="宋体" panose="02010600030101010101" pitchFamily="2" charset="-122"/>
                <a:cs typeface="Times New Roman" panose="02020603050405020304" pitchFamily="18" charset="0"/>
              </a:rPr>
              <a:t>p</a:t>
            </a:r>
            <a:r>
              <a:rPr kumimoji="0" lang="zh-CN" altLang="en-US" sz="2000" b="1" i="0" u="none" strike="noStrike" kern="0" cap="none" spc="0" normalizeH="0" baseline="0" noProof="0" dirty="0">
                <a:ln>
                  <a:noFill/>
                </a:ln>
                <a:solidFill>
                  <a:srgbClr val="FF0000"/>
                </a:solidFill>
                <a:effectLst/>
                <a:uLnTx/>
                <a:uFillTx/>
                <a:latin typeface="+mn-lt"/>
                <a:ea typeface="宋体" panose="02010600030101010101" pitchFamily="2" charset="-122"/>
                <a:cs typeface="Times New Roman" panose="02020603050405020304" pitchFamily="18" charset="0"/>
              </a:rPr>
              <a:t>的地址值不能改变</a:t>
            </a:r>
            <a:endParaRPr kumimoji="0" lang="en-US" altLang="zh-CN" sz="2000" b="1" i="0" u="none" strike="noStrike" kern="0" cap="none" spc="0" normalizeH="0" baseline="0" noProof="0" dirty="0">
              <a:ln>
                <a:noFill/>
              </a:ln>
              <a:solidFill>
                <a:srgbClr val="FF0000"/>
              </a:solidFill>
              <a:effectLst/>
              <a:uLnTx/>
              <a:uFillTx/>
              <a:latin typeface="+mn-lt"/>
              <a:ea typeface="宋体" panose="02010600030101010101" pitchFamily="2" charset="-122"/>
              <a:cs typeface="Times New Roman" panose="02020603050405020304" pitchFamily="18" charset="0"/>
            </a:endParaRPr>
          </a:p>
          <a:p>
            <a:pPr marL="800100" marR="0" lvl="2" indent="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const int x = 0, y=1;</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just"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a:t>
            </a:r>
            <a:r>
              <a:rPr kumimoji="0" lang="en-US" altLang="zh-CN" sz="2000" b="1" i="0" u="none" strike="noStrike" kern="0" cap="none" spc="0" normalizeH="0" baseline="0" noProof="0" dirty="0">
                <a:ln>
                  <a:noFill/>
                </a:ln>
                <a:solidFill>
                  <a:srgbClr val="FF0000"/>
                </a:solidFill>
                <a:effectLst/>
                <a:uLnTx/>
                <a:uFillTx/>
                <a:latin typeface="+mn-lt"/>
                <a:ea typeface="宋体" panose="02010600030101010101" pitchFamily="2" charset="-122"/>
                <a:cs typeface="Times New Roman" panose="02020603050405020304" pitchFamily="18" charset="0"/>
              </a:rPr>
              <a:t>const int * const p = &amp;x</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a:t>
            </a:r>
            <a:r>
              <a:rPr kumimoji="0" lang="en-US" altLang="zh-CN"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rPr>
              <a:t>p</a:t>
            </a:r>
            <a:r>
              <a:rPr kumimoji="0" lang="zh-CN" altLang="en-US"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rPr>
              <a:t>是指向常量的指针常量</a:t>
            </a:r>
            <a:endParaRPr kumimoji="0" lang="en-US" altLang="zh-CN"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*p = 1;                               //Error</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55700" marR="0" lvl="2" indent="-3556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p = &amp;y;                             //Error</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p:txBody>
      </p:sp>
      <p:sp>
        <p:nvSpPr>
          <p:cNvPr id="5" name="Rectangle 2"/>
          <p:cNvSpPr txBox="1">
            <a:spLocks noChangeArrowheads="1"/>
          </p:cNvSpPr>
          <p:nvPr/>
        </p:nvSpPr>
        <p:spPr bwMode="auto">
          <a:xfrm>
            <a:off x="1633538"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指向常量的指针</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body"/>
          </p:nvPr>
        </p:nvSpPr>
        <p:spPr>
          <a:xfrm>
            <a:off x="375444" y="1412776"/>
            <a:ext cx="8393112" cy="4668837"/>
          </a:xfrm>
        </p:spPr>
        <p:txBody>
          <a:bodyPr vert="horz" wrap="square" lIns="91440" tIns="45720" rIns="91440" bIns="45720" anchor="t" anchorCtr="0"/>
          <a:lstStyle/>
          <a:p>
            <a:pPr algn="just" eaLnBrk="1" hangingPunct="1">
              <a:lnSpc>
                <a:spcPct val="80000"/>
              </a:lnSpc>
            </a:pPr>
            <a:r>
              <a:rPr lang="zh-CN" altLang="en-US" sz="2800" b="1" dirty="0"/>
              <a:t>不能把</a:t>
            </a:r>
            <a:r>
              <a:rPr lang="zh-CN" altLang="en-US" sz="2800" b="1" dirty="0">
                <a:solidFill>
                  <a:srgbClr val="FF0000"/>
                </a:solidFill>
              </a:rPr>
              <a:t>局部变量</a:t>
            </a:r>
            <a:r>
              <a:rPr lang="zh-CN" altLang="en-US" sz="2800" b="1" dirty="0"/>
              <a:t>的地址作为返回给调用者的指针：因为在函数执行完后，局部变量</a:t>
            </a:r>
            <a:r>
              <a:rPr lang="zh-CN" altLang="en-US" sz="2800" b="1" dirty="0">
                <a:solidFill>
                  <a:srgbClr val="00B0F0"/>
                </a:solidFill>
              </a:rPr>
              <a:t>在栈中的地址空间</a:t>
            </a:r>
            <a:r>
              <a:rPr lang="zh-CN" altLang="en-US" sz="2800" b="1" dirty="0"/>
              <a:t>就被收回了。</a:t>
            </a:r>
            <a:r>
              <a:rPr lang="zh-CN" altLang="en-US" sz="2800" b="1" dirty="0">
                <a:cs typeface="Times New Roman" panose="02020603050405020304" pitchFamily="18" charset="0"/>
              </a:rPr>
              <a:t>例如：</a:t>
            </a:r>
            <a:endParaRPr lang="en-US" altLang="zh-CN" sz="2800" b="1" dirty="0">
              <a:cs typeface="Times New Roman" panose="02020603050405020304" pitchFamily="18" charset="0"/>
            </a:endParaRPr>
          </a:p>
          <a:p>
            <a:pPr lvl="1" algn="just" eaLnBrk="1" hangingPunct="1">
              <a:lnSpc>
                <a:spcPct val="80000"/>
              </a:lnSpc>
              <a:buFont typeface="Wingdings" panose="05000000000000000000" pitchFamily="2" charset="2"/>
              <a:buChar char="l"/>
            </a:pPr>
            <a:endParaRPr lang="en-US" altLang="zh-CN" sz="1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int *f()               int *g()</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   int i = 0;</a:t>
            </a:r>
            <a:r>
              <a:rPr lang="zh-CN" altLang="en-US" sz="2000" b="1" dirty="0">
                <a:cs typeface="Times New Roman" panose="02020603050405020304" pitchFamily="18" charset="0"/>
              </a:rPr>
              <a:t>        </a:t>
            </a:r>
            <a:r>
              <a:rPr lang="en-US" altLang="zh-CN" sz="2000" b="1" dirty="0">
                <a:cs typeface="Times New Roman" panose="02020603050405020304" pitchFamily="18" charset="0"/>
              </a:rPr>
              <a:t>{   int j = 1;</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return &amp;i;          return &amp;j;</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                        }</a:t>
            </a:r>
            <a:endParaRPr lang="en-US" altLang="zh-CN" sz="2000" b="1" dirty="0">
              <a:cs typeface="Times New Roman" panose="02020603050405020304" pitchFamily="18" charset="0"/>
            </a:endParaRPr>
          </a:p>
          <a:p>
            <a:pPr lvl="1" algn="just" eaLnBrk="1" hangingPunct="1">
              <a:lnSpc>
                <a:spcPct val="80000"/>
              </a:lnSpc>
              <a:buNone/>
            </a:pP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int main()</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   int *p = f();</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int *q = g();</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int x = *p + *q;</a:t>
            </a:r>
            <a:endParaRPr lang="en-US" altLang="zh-CN" sz="2000" b="1" dirty="0">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cout &lt;&lt; x &lt;&lt; endl;  </a:t>
            </a:r>
            <a:r>
              <a:rPr lang="en-US" altLang="zh-CN" sz="2000" b="1" dirty="0">
                <a:solidFill>
                  <a:srgbClr val="0000FF"/>
                </a:solidFill>
                <a:cs typeface="Times New Roman" panose="02020603050405020304" pitchFamily="18" charset="0"/>
              </a:rPr>
              <a:t>//</a:t>
            </a:r>
            <a:r>
              <a:rPr lang="zh-CN" altLang="en-US" sz="2000" b="1" dirty="0">
                <a:solidFill>
                  <a:srgbClr val="0000FF"/>
                </a:solidFill>
                <a:cs typeface="Times New Roman" panose="02020603050405020304" pitchFamily="18" charset="0"/>
              </a:rPr>
              <a:t>输出什么？</a:t>
            </a:r>
            <a:endParaRPr lang="zh-CN" altLang="en-US" sz="2000" b="1" dirty="0">
              <a:solidFill>
                <a:srgbClr val="0000FF"/>
              </a:solidFill>
              <a:cs typeface="Times New Roman" panose="02020603050405020304" pitchFamily="18" charset="0"/>
            </a:endParaRPr>
          </a:p>
          <a:p>
            <a:pPr lvl="1" algn="just" eaLnBrk="1" hangingPunct="1">
              <a:lnSpc>
                <a:spcPct val="80000"/>
              </a:lnSpc>
              <a:buNone/>
            </a:pPr>
            <a:r>
              <a:rPr lang="en-US" altLang="zh-CN" sz="2000" b="1" dirty="0">
                <a:cs typeface="Times New Roman" panose="02020603050405020304" pitchFamily="18" charset="0"/>
              </a:rPr>
              <a:t>         }   P170</a:t>
            </a:r>
            <a:endParaRPr lang="en-US" altLang="zh-CN" sz="2000" b="1" dirty="0">
              <a:ea typeface="Times New Roman" panose="02020603050405020304" pitchFamily="18" charset="0"/>
            </a:endParaRPr>
          </a:p>
        </p:txBody>
      </p:sp>
      <p:sp>
        <p:nvSpPr>
          <p:cNvPr id="5" name="Rectangle 2"/>
          <p:cNvSpPr txBox="1">
            <a:spLocks noChangeArrowheads="1"/>
          </p:cNvSpPr>
          <p:nvPr/>
        </p:nvSpPr>
        <p:spPr bwMode="auto">
          <a:xfrm>
            <a:off x="1633538"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作为函数的返回值类型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lum bright="18000"/>
          </a:blip>
          <a:srcRect l="2364" t="1238" r="1807" b="22661"/>
          <a:stretch>
            <a:fillRect/>
          </a:stretch>
        </p:blipFill>
        <p:spPr>
          <a:xfrm>
            <a:off x="0" y="1412875"/>
            <a:ext cx="9180195" cy="5465445"/>
          </a:xfrm>
          <a:prstGeom prst="rect">
            <a:avLst/>
          </a:prstGeom>
        </p:spPr>
      </p:pic>
      <p:pic>
        <p:nvPicPr>
          <p:cNvPr id="4" name="图片 3"/>
          <p:cNvPicPr>
            <a:picLocks noChangeAspect="1"/>
          </p:cNvPicPr>
          <p:nvPr/>
        </p:nvPicPr>
        <p:blipFill>
          <a:blip r:embed="rId2"/>
          <a:stretch>
            <a:fillRect/>
          </a:stretch>
        </p:blipFill>
        <p:spPr>
          <a:xfrm>
            <a:off x="-36195" y="260985"/>
            <a:ext cx="9144635" cy="11112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p:cNvSpPr>
          <p:nvPr>
            <p:ph type="body"/>
          </p:nvPr>
        </p:nvSpPr>
        <p:spPr>
          <a:xfrm>
            <a:off x="1211263" y="2535238"/>
            <a:ext cx="5305425" cy="1757362"/>
          </a:xfrm>
        </p:spPr>
        <p:txBody>
          <a:bodyPr vert="horz" wrap="square" lIns="91440" tIns="45720" rIns="91440" bIns="45720" anchor="t" anchorCtr="0"/>
          <a:lstStyle/>
          <a:p>
            <a:pPr algn="just" eaLnBrk="1" hangingPunct="1"/>
            <a:r>
              <a:rPr lang="zh-CN" altLang="en-US" sz="2800" b="1" dirty="0"/>
              <a:t>动态变量的创建</a:t>
            </a:r>
            <a:endParaRPr lang="en-US" altLang="zh-CN" sz="2800" b="1" dirty="0">
              <a:cs typeface="Times New Roman" panose="02020603050405020304" pitchFamily="18" charset="0"/>
            </a:endParaRPr>
          </a:p>
          <a:p>
            <a:pPr algn="just" eaLnBrk="1" hangingPunct="1"/>
            <a:r>
              <a:rPr lang="zh-CN" altLang="en-US" sz="2800" b="1" dirty="0"/>
              <a:t>动态变量的撤销</a:t>
            </a:r>
            <a:endParaRPr lang="en-US" altLang="zh-CN" sz="2800" b="1" dirty="0"/>
          </a:p>
          <a:p>
            <a:pPr algn="just" eaLnBrk="1" hangingPunct="1">
              <a:buClr>
                <a:srgbClr val="336666"/>
              </a:buClr>
            </a:pPr>
            <a:r>
              <a:rPr lang="zh-CN" altLang="en-US" sz="2800" b="1" dirty="0">
                <a:solidFill>
                  <a:srgbClr val="000000"/>
                </a:solidFill>
              </a:rPr>
              <a:t>动态变量的应用</a:t>
            </a:r>
            <a:r>
              <a:rPr lang="en-US" altLang="zh-CN" sz="2800" b="1" dirty="0">
                <a:solidFill>
                  <a:srgbClr val="000000"/>
                </a:solidFill>
              </a:rPr>
              <a:t>--</a:t>
            </a:r>
            <a:r>
              <a:rPr lang="zh-CN" altLang="en-US" sz="2800" b="1" dirty="0">
                <a:solidFill>
                  <a:srgbClr val="000000"/>
                </a:solidFill>
              </a:rPr>
              <a:t>链表</a:t>
            </a:r>
            <a:endParaRPr lang="en-US" altLang="zh-CN" b="1" dirty="0">
              <a:solidFill>
                <a:srgbClr val="000000"/>
              </a:solidFill>
            </a:endParaRPr>
          </a:p>
        </p:txBody>
      </p:sp>
      <p:sp>
        <p:nvSpPr>
          <p:cNvPr id="5"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5.5.4 </a:t>
            </a:r>
            <a:r>
              <a:rPr kumimoji="0" lang="zh-CN" altLang="en-US" sz="4000" b="1" kern="0" cap="none" spc="0" normalizeH="0" baseline="0" noProof="0" dirty="0">
                <a:solidFill>
                  <a:schemeClr val="tx2"/>
                </a:solidFill>
                <a:latin typeface="+mj-lt"/>
                <a:ea typeface="+mj-ea"/>
                <a:cs typeface="+mj-cs"/>
              </a:rPr>
              <a:t>指针与动态变量</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403985" y="-24320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5.1.2 </a:t>
            </a:r>
            <a:r>
              <a:rPr kumimoji="0" lang="zh-CN" altLang="en-US" sz="4000" b="1" kern="0" cap="none" spc="0" normalizeH="0" baseline="0" noProof="0" dirty="0">
                <a:solidFill>
                  <a:schemeClr val="tx2"/>
                </a:solidFill>
                <a:latin typeface="+mj-lt"/>
                <a:ea typeface="+mj-ea"/>
                <a:cs typeface="+mj-cs"/>
              </a:rPr>
              <a:t>枚举类型的操作</a:t>
            </a:r>
            <a:endParaRPr kumimoji="0" lang="zh-CN" altLang="en-US" sz="4000" b="1" kern="0" cap="none" spc="0" normalizeH="0" baseline="0" noProof="0" dirty="0">
              <a:solidFill>
                <a:schemeClr val="tx2"/>
              </a:solidFill>
              <a:latin typeface="+mj-lt"/>
              <a:ea typeface="+mj-ea"/>
              <a:cs typeface="+mj-cs"/>
            </a:endParaRPr>
          </a:p>
        </p:txBody>
      </p:sp>
      <p:sp>
        <p:nvSpPr>
          <p:cNvPr id="5" name="Rectangle 2"/>
          <p:cNvSpPr txBox="1">
            <a:spLocks noChangeArrowheads="1"/>
          </p:cNvSpPr>
          <p:nvPr/>
        </p:nvSpPr>
        <p:spPr bwMode="auto">
          <a:xfrm>
            <a:off x="1462880" y="970439"/>
            <a:ext cx="6709519" cy="5157788"/>
          </a:xfrm>
          <a:prstGeom prst="rect">
            <a:avLst/>
          </a:prstGeom>
          <a:noFill/>
          <a:ln>
            <a:noFill/>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#include &lt;iostream&gt;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using namespace std;</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000" b="1" i="0" u="none" strike="noStrike" kern="1200" cap="none" spc="0" normalizeH="0" baseline="0" noProof="0" dirty="0">
                <a:ln>
                  <a:noFill/>
                </a:ln>
                <a:solidFill>
                  <a:schemeClr val="tx2"/>
                </a:solidFill>
                <a:effectLst/>
                <a:uLnTx/>
                <a:uFillTx/>
                <a:latin typeface="Times New Roman" panose="02020603050405020304" pitchFamily="18" charset="0"/>
                <a:ea typeface="+mn-ea"/>
                <a:cs typeface="Times New Roman" panose="02020603050405020304" pitchFamily="18" charset="0"/>
              </a:rPr>
              <a:t>通过输入整数值把该整型值转化为枚举值</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int main()</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Day d;</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cin</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&gt;&gt;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switch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case 0: d = SUN;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case 1: d = MON;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case 2: d = TUE;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case 3: d = WED;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case 4: d = THU;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case 5: d = FRI;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case 6: d = SAT;    break;</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default: cout &lt;&lt; "Input Error!" &lt;&lt;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endl</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exit(-1);</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0" indent="-342900"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p:txBody>
      </p:sp>
      <p:sp>
        <p:nvSpPr>
          <p:cNvPr id="3" name="灯片编号占位符 2"/>
          <p:cNvSpPr>
            <a:spLocks noGrp="1"/>
          </p:cNvSpPr>
          <p:nvPr>
            <p:ph type="sldNum" sz="quarter" idx="12"/>
          </p:nvPr>
        </p:nvSpPr>
        <p:spPr>
          <a:xfrm>
            <a:off x="1497911" y="6237312"/>
            <a:ext cx="129540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文本框 2"/>
          <p:cNvSpPr txBox="1"/>
          <p:nvPr/>
        </p:nvSpPr>
        <p:spPr>
          <a:xfrm>
            <a:off x="379095" y="836930"/>
            <a:ext cx="8259445" cy="2644775"/>
          </a:xfrm>
          <a:prstGeom prst="rect">
            <a:avLst/>
          </a:prstGeom>
          <a:noFill/>
        </p:spPr>
        <p:txBody>
          <a:bodyPr wrap="square" rtlCol="0" anchor="t">
            <a:spAutoFit/>
          </a:bodyPr>
          <a:p>
            <a:pPr lvl="0"/>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new</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malloc</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都可以创建由变量值指定其大小的数组</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0" eaLnBrk="1" hangingPunct="1">
              <a:lnSpc>
                <a:spcPct val="90000"/>
              </a:lnSpc>
            </a:pP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0" eaLnBrk="1" hangingPunct="1">
              <a:lnSpc>
                <a:spcPct val="90000"/>
              </a:lnSpc>
            </a:pP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new</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与</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malloc</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区别：</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0" eaLnBrk="1" hangingPunct="1">
              <a:lnSpc>
                <a:spcPct val="90000"/>
              </a:lnSpc>
              <a:buFont typeface="Wingdings" panose="05000000000000000000" pitchFamily="2" charset="2"/>
              <a:buChar char="•"/>
            </a:pP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1. new</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自动计算分配空间大小</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malloc</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需要指定</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0" eaLnBrk="1" hangingPunct="1">
              <a:lnSpc>
                <a:spcPct val="90000"/>
              </a:lnSpc>
              <a:buFont typeface="Wingdings" panose="05000000000000000000" pitchFamily="2" charset="2"/>
              <a:buChar char="•"/>
            </a:pP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2. new</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自动返回相应类型指针</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malloc</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需要强制转换</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0" eaLnBrk="1" hangingPunct="1">
              <a:lnSpc>
                <a:spcPct val="90000"/>
              </a:lnSpc>
              <a:spcAft>
                <a:spcPts val="1200"/>
              </a:spcAft>
              <a:buFont typeface="Wingdings" panose="05000000000000000000" pitchFamily="2" charset="2"/>
              <a:buChar char="•"/>
            </a:pPr>
            <a:r>
              <a:rPr lang="en-US" altLang="zh-CN" sz="24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3. new</a:t>
            </a:r>
            <a:r>
              <a:rPr lang="zh-CN" altLang="en-US" sz="24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会去调用对象类的构造函数，</a:t>
            </a:r>
            <a:r>
              <a:rPr lang="en-US" altLang="zh-CN" sz="24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malloc</a:t>
            </a:r>
            <a:r>
              <a:rPr lang="zh-CN" altLang="en-US" sz="2400" b="1" dirty="0">
                <a:solidFill>
                  <a:srgbClr val="00B0F0"/>
                </a:solidFill>
                <a:latin typeface="宋体" panose="02010600030101010101" pitchFamily="2" charset="-122"/>
                <a:ea typeface="宋体" panose="02010600030101010101" pitchFamily="2" charset="-122"/>
                <a:cs typeface="宋体" panose="02010600030101010101" pitchFamily="2" charset="-122"/>
                <a:sym typeface="+mn-ea"/>
              </a:rPr>
              <a:t>则不会</a:t>
            </a:r>
            <a:endParaRPr lang="en-US" altLang="zh-CN" sz="2400" b="1" dirty="0">
              <a:solidFill>
                <a:srgbClr val="00B0F0"/>
              </a:solidFill>
              <a:latin typeface="宋体" panose="02010600030101010101" pitchFamily="2" charset="-122"/>
              <a:ea typeface="宋体" panose="02010600030101010101" pitchFamily="2" charset="-122"/>
              <a:cs typeface="宋体" panose="02010600030101010101" pitchFamily="2" charset="-122"/>
            </a:endParaRPr>
          </a:p>
          <a:p>
            <a:pPr lvl="0"/>
            <a:endParaRPr lang="en-US" altLang="zh-CN" sz="2400" b="1" dirty="0">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lum bright="6000"/>
          </a:blip>
          <a:stretch>
            <a:fillRect/>
          </a:stretch>
        </p:blipFill>
        <p:spPr>
          <a:xfrm>
            <a:off x="611505" y="2997200"/>
            <a:ext cx="7944485" cy="1303655"/>
          </a:xfrm>
          <a:prstGeom prst="rect">
            <a:avLst/>
          </a:prstGeom>
        </p:spPr>
      </p:pic>
      <p:pic>
        <p:nvPicPr>
          <p:cNvPr id="7" name="图片 6"/>
          <p:cNvPicPr>
            <a:picLocks noChangeAspect="1"/>
          </p:cNvPicPr>
          <p:nvPr/>
        </p:nvPicPr>
        <p:blipFill>
          <a:blip r:embed="rId2">
            <a:lum bright="6000"/>
          </a:blip>
          <a:stretch>
            <a:fillRect/>
          </a:stretch>
        </p:blipFill>
        <p:spPr>
          <a:xfrm>
            <a:off x="35560" y="5300980"/>
            <a:ext cx="9025255" cy="873125"/>
          </a:xfrm>
          <a:prstGeom prst="rect">
            <a:avLst/>
          </a:prstGeom>
        </p:spPr>
      </p:pic>
      <p:sp>
        <p:nvSpPr>
          <p:cNvPr id="8" name="文本框 7"/>
          <p:cNvSpPr txBox="1"/>
          <p:nvPr/>
        </p:nvSpPr>
        <p:spPr>
          <a:xfrm>
            <a:off x="323850" y="4437380"/>
            <a:ext cx="7962900" cy="645160"/>
          </a:xfrm>
          <a:prstGeom prst="rect">
            <a:avLst/>
          </a:prstGeom>
          <a:noFill/>
        </p:spPr>
        <p:txBody>
          <a:bodyPr wrap="square" rtlCol="0" anchor="t">
            <a:spAutoFit/>
          </a:bodyPr>
          <a:p>
            <a:r>
              <a:rPr lang="zh-CN" altLang="en-US" b="1">
                <a:latin typeface="黑体" panose="02010609060101010101" charset="-122"/>
                <a:ea typeface="黑体" panose="02010609060101010101" charset="-122"/>
                <a:cs typeface="黑体" panose="02010609060101010101" charset="-122"/>
              </a:rPr>
              <a:t>由于new操作的结果是有类型的，它只能赋值给同类型的指针变量。下面的操作是非法的:</a:t>
            </a:r>
            <a:endParaRPr lang="zh-CN" altLang="en-US" b="1">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1719263" y="422275"/>
            <a:ext cx="6619875" cy="919163"/>
          </a:xfrm>
        </p:spPr>
        <p:txBody>
          <a:bodyPr vert="horz" wrap="square" lIns="91440" tIns="45720" rIns="91440" bIns="45720" anchor="ctr" anchorCtr="0"/>
          <a:lstStyle/>
          <a:p>
            <a:pPr marL="341630" indent="-341630" eaLnBrk="1" hangingPunct="1"/>
            <a:r>
              <a:rPr lang="zh-CN" altLang="en-US" b="1" dirty="0"/>
              <a:t>动态变量的创建</a:t>
            </a:r>
            <a:endParaRPr lang="en-US" altLang="zh-CN" b="1" dirty="0"/>
          </a:p>
        </p:txBody>
      </p:sp>
      <p:sp>
        <p:nvSpPr>
          <p:cNvPr id="109571" name="Rectangle 3"/>
          <p:cNvSpPr>
            <a:spLocks noGrp="1"/>
          </p:cNvSpPr>
          <p:nvPr>
            <p:ph type="body"/>
          </p:nvPr>
        </p:nvSpPr>
        <p:spPr>
          <a:xfrm>
            <a:off x="536575" y="1466874"/>
            <a:ext cx="8070850" cy="4594225"/>
          </a:xfrm>
        </p:spPr>
        <p:txBody>
          <a:bodyPr vert="horz" wrap="square" lIns="91440" tIns="45720" rIns="91440" bIns="45720" anchor="t" anchorCtr="0"/>
          <a:lstStyle/>
          <a:p>
            <a:pPr eaLnBrk="1" hangingPunct="1"/>
            <a:r>
              <a:rPr lang="zh-CN" altLang="en-US" sz="2800" b="1" dirty="0">
                <a:solidFill>
                  <a:srgbClr val="FF0000"/>
                </a:solidFill>
                <a:cs typeface="Times New Roman" panose="02020603050405020304" pitchFamily="18" charset="0"/>
              </a:rPr>
              <a:t>动态变量</a:t>
            </a:r>
            <a:r>
              <a:rPr lang="zh-CN" altLang="en-US" sz="2800" b="1" dirty="0">
                <a:cs typeface="Times New Roman" panose="02020603050405020304" pitchFamily="18" charset="0"/>
              </a:rPr>
              <a:t>是指在程序</a:t>
            </a:r>
            <a:r>
              <a:rPr lang="zh-CN" altLang="en-US" sz="2800" b="1" dirty="0">
                <a:solidFill>
                  <a:srgbClr val="FF0000"/>
                </a:solidFill>
                <a:cs typeface="Times New Roman" panose="02020603050405020304" pitchFamily="18" charset="0"/>
              </a:rPr>
              <a:t>运行</a:t>
            </a:r>
            <a:r>
              <a:rPr lang="zh-CN" altLang="en-US" sz="2800" b="1" dirty="0">
                <a:cs typeface="Times New Roman" panose="02020603050405020304" pitchFamily="18" charset="0"/>
              </a:rPr>
              <a:t>中、由程序根据需要从内存的</a:t>
            </a:r>
            <a:r>
              <a:rPr lang="zh-CN" altLang="en-US" sz="2800" b="1" dirty="0">
                <a:solidFill>
                  <a:srgbClr val="FF0000"/>
                </a:solidFill>
                <a:cs typeface="Times New Roman" panose="02020603050405020304" pitchFamily="18" charset="0"/>
              </a:rPr>
              <a:t>堆区</a:t>
            </a:r>
            <a:r>
              <a:rPr lang="zh-CN" altLang="en-US" sz="2800" b="1" dirty="0">
                <a:cs typeface="Times New Roman" panose="02020603050405020304" pitchFamily="18" charset="0"/>
              </a:rPr>
              <a:t>申请和撤销的变量。有以下三种方式：</a:t>
            </a:r>
            <a:endParaRPr lang="en-US" altLang="zh-CN" sz="2800" b="1" dirty="0">
              <a:cs typeface="Times New Roman" panose="02020603050405020304" pitchFamily="18" charset="0"/>
            </a:endParaRPr>
          </a:p>
          <a:p>
            <a:pPr lvl="1"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new &lt;</a:t>
            </a:r>
            <a:r>
              <a:rPr lang="zh-CN" altLang="en-US" sz="2400" b="1" dirty="0">
                <a:solidFill>
                  <a:srgbClr val="0070C0"/>
                </a:solidFill>
                <a:cs typeface="Times New Roman" panose="02020603050405020304" pitchFamily="18" charset="0"/>
              </a:rPr>
              <a:t>类型名</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lvl="1" eaLnBrk="1" hangingPunct="1">
              <a:spcAft>
                <a:spcPts val="1200"/>
              </a:spcAft>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 = new int;</a:t>
            </a:r>
            <a:endParaRPr lang="en-US" altLang="zh-CN" sz="2000" b="1" dirty="0">
              <a:cs typeface="Times New Roman" panose="02020603050405020304" pitchFamily="18" charset="0"/>
            </a:endParaRPr>
          </a:p>
          <a:p>
            <a:pPr lvl="1"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new &lt;</a:t>
            </a:r>
            <a:r>
              <a:rPr lang="zh-CN" altLang="en-US" sz="2400" b="1" dirty="0">
                <a:solidFill>
                  <a:srgbClr val="0070C0"/>
                </a:solidFill>
                <a:cs typeface="Times New Roman" panose="02020603050405020304" pitchFamily="18" charset="0"/>
              </a:rPr>
              <a:t>类型名</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整形表达式</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lvl="1" eaLnBrk="1" hangingPunct="1">
              <a:spcAft>
                <a:spcPts val="1200"/>
              </a:spcAft>
              <a:buNone/>
            </a:pPr>
            <a:r>
              <a:rPr lang="zh-CN" altLang="en-US" sz="2400" b="1" dirty="0">
                <a:cs typeface="Times New Roman" panose="02020603050405020304" pitchFamily="18" charset="0"/>
              </a:rPr>
              <a:t> </a:t>
            </a:r>
            <a:r>
              <a:rPr lang="en-US" altLang="zh-CN" sz="2400" b="1" dirty="0">
                <a:cs typeface="Times New Roman" panose="02020603050405020304" pitchFamily="18" charset="0"/>
              </a:rPr>
              <a:t> </a:t>
            </a:r>
            <a:endParaRPr lang="en-US" altLang="zh-CN" sz="2400" b="1" dirty="0">
              <a:ea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lum bright="6000"/>
          </a:blip>
          <a:stretch>
            <a:fillRect/>
          </a:stretch>
        </p:blipFill>
        <p:spPr>
          <a:xfrm>
            <a:off x="35560" y="4077335"/>
            <a:ext cx="9060815" cy="1858010"/>
          </a:xfrm>
          <a:prstGeom prst="rect">
            <a:avLst/>
          </a:prstGeom>
        </p:spPr>
      </p:pic>
      <p:pic>
        <p:nvPicPr>
          <p:cNvPr id="4" name="图片 3"/>
          <p:cNvPicPr>
            <a:picLocks noChangeAspect="1"/>
          </p:cNvPicPr>
          <p:nvPr/>
        </p:nvPicPr>
        <p:blipFill>
          <a:blip r:embed="rId2">
            <a:lum bright="6000"/>
          </a:blip>
          <a:stretch>
            <a:fillRect/>
          </a:stretch>
        </p:blipFill>
        <p:spPr>
          <a:xfrm>
            <a:off x="6228080" y="4797425"/>
            <a:ext cx="2653030" cy="3333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1719263" y="422275"/>
            <a:ext cx="6619875" cy="919163"/>
          </a:xfrm>
        </p:spPr>
        <p:txBody>
          <a:bodyPr vert="horz" wrap="square" lIns="91440" tIns="45720" rIns="91440" bIns="45720" anchor="ctr" anchorCtr="0"/>
          <a:lstStyle/>
          <a:p>
            <a:pPr marL="341630" indent="-341630" eaLnBrk="1" hangingPunct="1"/>
            <a:r>
              <a:rPr lang="zh-CN" altLang="en-US" b="1" dirty="0"/>
              <a:t>动态变量的创建</a:t>
            </a:r>
            <a:endParaRPr lang="en-US" altLang="zh-CN"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lum bright="6000"/>
          </a:blip>
          <a:stretch>
            <a:fillRect/>
          </a:stretch>
        </p:blipFill>
        <p:spPr>
          <a:xfrm>
            <a:off x="0" y="1557020"/>
            <a:ext cx="9118600" cy="35687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1719263" y="422275"/>
            <a:ext cx="6619875" cy="919163"/>
          </a:xfrm>
        </p:spPr>
        <p:txBody>
          <a:bodyPr vert="horz" wrap="square" lIns="91440" tIns="45720" rIns="91440" bIns="45720" anchor="ctr" anchorCtr="0"/>
          <a:lstStyle/>
          <a:p>
            <a:pPr marL="341630" indent="-341630" eaLnBrk="1" hangingPunct="1"/>
            <a:r>
              <a:rPr lang="zh-CN" altLang="en-US" b="1" dirty="0"/>
              <a:t>动态变量的创建</a:t>
            </a:r>
            <a:endParaRPr lang="en-US" altLang="zh-CN" b="1" dirty="0"/>
          </a:p>
        </p:txBody>
      </p:sp>
      <p:sp>
        <p:nvSpPr>
          <p:cNvPr id="109571" name="Rectangle 3"/>
          <p:cNvSpPr>
            <a:spLocks noGrp="1"/>
          </p:cNvSpPr>
          <p:nvPr>
            <p:ph type="body"/>
          </p:nvPr>
        </p:nvSpPr>
        <p:spPr>
          <a:xfrm>
            <a:off x="536575" y="1466874"/>
            <a:ext cx="8070850" cy="4594225"/>
          </a:xfrm>
        </p:spPr>
        <p:txBody>
          <a:bodyPr vert="horz" wrap="square" lIns="91440" tIns="45720" rIns="91440" bIns="45720" anchor="t" anchorCtr="0"/>
          <a:lstStyle/>
          <a:p>
            <a:pPr lvl="1"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a:t>
            </a:r>
            <a:r>
              <a:rPr lang="zh-CN" altLang="en-US" sz="2400" b="1" dirty="0">
                <a:solidFill>
                  <a:srgbClr val="0070C0"/>
                </a:solidFill>
                <a:cs typeface="Times New Roman" panose="02020603050405020304" pitchFamily="18" charset="0"/>
              </a:rPr>
              <a:t>类型</a:t>
            </a:r>
            <a:r>
              <a:rPr lang="en-US" altLang="zh-CN" sz="2400" b="1" dirty="0">
                <a:solidFill>
                  <a:srgbClr val="0070C0"/>
                </a:solidFill>
                <a:cs typeface="Times New Roman" panose="02020603050405020304" pitchFamily="18" charset="0"/>
              </a:rPr>
              <a:t> *)malloc(unsigned int size)</a:t>
            </a:r>
            <a:endParaRPr lang="en-US" altLang="zh-CN" sz="2400" b="1" dirty="0">
              <a:solidFill>
                <a:srgbClr val="0070C0"/>
              </a:solidFill>
              <a:cs typeface="Times New Roman" panose="02020603050405020304" pitchFamily="18" charset="0"/>
            </a:endParaRPr>
          </a:p>
          <a:p>
            <a:pPr lvl="1" eaLnBrk="1" hangingPunct="1">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  double *q;  int m, n;</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p = (int *)malloc(sizeof(int));</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q = (double *)malloc(sizeof(double)*m*n);</a:t>
            </a:r>
            <a:endParaRPr lang="en-US" altLang="zh-CN" sz="2000" b="1" dirty="0">
              <a:ea typeface="Times New Roman" panose="02020603050405020304" pitchFamily="18" charset="0"/>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p:cNvSpPr>
          <p:nvPr>
            <p:ph type="body"/>
          </p:nvPr>
        </p:nvSpPr>
        <p:spPr>
          <a:xfrm>
            <a:off x="498475" y="2060575"/>
            <a:ext cx="8250238" cy="3732213"/>
          </a:xfrm>
        </p:spPr>
        <p:txBody>
          <a:bodyPr vert="horz" wrap="square" lIns="91440" tIns="45720" rIns="91440" bIns="45720" anchor="t" anchorCtr="0"/>
          <a:lstStyle/>
          <a:p>
            <a:pPr eaLnBrk="1" hangingPunct="1">
              <a:lnSpc>
                <a:spcPct val="90000"/>
              </a:lnSpc>
            </a:pPr>
            <a:r>
              <a:rPr lang="zh-CN" altLang="en-US" sz="2800" b="1" dirty="0">
                <a:cs typeface="Times New Roman" panose="02020603050405020304" pitchFamily="18" charset="0"/>
              </a:rPr>
              <a:t>动态变量没有名字，对动态变量的访问需要通过</a:t>
            </a:r>
            <a:r>
              <a:rPr lang="zh-CN" altLang="en-US" sz="2800" b="1" dirty="0">
                <a:solidFill>
                  <a:srgbClr val="FF0000"/>
                </a:solidFill>
                <a:cs typeface="Times New Roman" panose="02020603050405020304" pitchFamily="18" charset="0"/>
              </a:rPr>
              <a:t>指向该动态变量的指针</a:t>
            </a:r>
            <a:r>
              <a:rPr lang="zh-CN" altLang="en-US" sz="2800" b="1" dirty="0">
                <a:cs typeface="Times New Roman" panose="02020603050405020304" pitchFamily="18" charset="0"/>
              </a:rPr>
              <a:t>来进行。</a:t>
            </a:r>
            <a:endParaRPr lang="en-US" altLang="zh-CN" sz="2800" b="1" dirty="0">
              <a:cs typeface="Times New Roman" panose="02020603050405020304" pitchFamily="18" charset="0"/>
            </a:endParaRPr>
          </a:p>
          <a:p>
            <a:pPr eaLnBrk="1" hangingPunct="1">
              <a:lnSpc>
                <a:spcPct val="90000"/>
              </a:lnSpc>
              <a:buNone/>
            </a:pPr>
            <a:r>
              <a:rPr lang="en-US" altLang="zh-CN" b="1" dirty="0">
                <a:cs typeface="Times New Roman" panose="02020603050405020304" pitchFamily="18" charset="0"/>
              </a:rPr>
              <a:t>     </a:t>
            </a:r>
            <a:r>
              <a:rPr lang="zh-CN" altLang="en-US" sz="2000" b="1" dirty="0">
                <a:cs typeface="Times New Roman" panose="02020603050405020304" pitchFamily="18" charset="0"/>
              </a:rPr>
              <a:t>例如  </a:t>
            </a:r>
            <a:r>
              <a:rPr lang="en-US" altLang="zh-CN" sz="2000" b="1" dirty="0">
                <a:cs typeface="Times New Roman" panose="02020603050405020304" pitchFamily="18" charset="0"/>
              </a:rPr>
              <a:t>int *p,*q;     </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p = new int;   </a:t>
            </a:r>
            <a:endParaRPr lang="en-US" altLang="zh-CN" sz="2000" b="1" dirty="0">
              <a:cs typeface="Times New Roman" panose="02020603050405020304" pitchFamily="18" charset="0"/>
            </a:endParaRPr>
          </a:p>
          <a:p>
            <a:pPr eaLnBrk="1" hangingPunct="1">
              <a:lnSpc>
                <a:spcPct val="90000"/>
              </a:lnSpc>
              <a:buNone/>
            </a:pPr>
            <a:r>
              <a:rPr lang="en-US" altLang="zh-CN" sz="2000" b="1" dirty="0">
                <a:cs typeface="Times New Roman" panose="02020603050405020304" pitchFamily="18" charset="0"/>
              </a:rPr>
              <a:t>                  ...*p...                    //</a:t>
            </a:r>
            <a:r>
              <a:rPr lang="zh-CN" altLang="en-US" sz="2000" b="1" dirty="0">
                <a:cs typeface="Times New Roman" panose="02020603050405020304" pitchFamily="18" charset="0"/>
              </a:rPr>
              <a:t>访问动态变量</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q = new int[10];    </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...*(q+3)</a:t>
            </a:r>
            <a:r>
              <a:rPr lang="zh-CN" altLang="en-US" sz="2000" b="1" dirty="0">
                <a:cs typeface="Times New Roman" panose="02020603050405020304" pitchFamily="18" charset="0"/>
              </a:rPr>
              <a:t>或</a:t>
            </a:r>
            <a:r>
              <a:rPr lang="en-US" altLang="zh-CN" sz="2000" b="1" dirty="0">
                <a:cs typeface="Times New Roman" panose="02020603050405020304" pitchFamily="18" charset="0"/>
              </a:rPr>
              <a:t>q[3]...    //</a:t>
            </a:r>
            <a:r>
              <a:rPr lang="zh-CN" altLang="en-US" sz="2000" b="1" dirty="0">
                <a:cs typeface="Times New Roman" panose="02020603050405020304" pitchFamily="18" charset="0"/>
              </a:rPr>
              <a:t>访问动态数组元素</a:t>
            </a:r>
            <a:endParaRPr lang="en-US" altLang="zh-CN" sz="2000" b="1" dirty="0">
              <a:cs typeface="Times New Roman" panose="02020603050405020304" pitchFamily="18" charset="0"/>
            </a:endParaRPr>
          </a:p>
          <a:p>
            <a:pPr eaLnBrk="1" hangingPunct="1">
              <a:buNone/>
            </a:pPr>
            <a:endParaRPr lang="en-US" altLang="zh-CN" sz="2200" b="1" dirty="0">
              <a:cs typeface="Times New Roman" panose="02020603050405020304" pitchFamily="18" charset="0"/>
            </a:endParaRPr>
          </a:p>
          <a:p>
            <a:pPr eaLnBrk="1" hangingPunct="1">
              <a:lnSpc>
                <a:spcPct val="90000"/>
              </a:lnSpc>
              <a:spcAft>
                <a:spcPts val="1200"/>
              </a:spcAft>
              <a:buClr>
                <a:srgbClr val="336666"/>
              </a:buClr>
            </a:pPr>
            <a:r>
              <a:rPr lang="zh-CN" altLang="en-US" sz="2800" b="1" dirty="0">
                <a:solidFill>
                  <a:srgbClr val="000000"/>
                </a:solidFill>
                <a:cs typeface="Times New Roman" panose="02020603050405020304" pitchFamily="18" charset="0"/>
              </a:rPr>
              <a:t>如果没有足够内存供分配，则产生</a:t>
            </a:r>
            <a:r>
              <a:rPr lang="en-US" altLang="zh-CN" sz="2800" b="1" dirty="0">
                <a:solidFill>
                  <a:srgbClr val="000000"/>
                </a:solidFill>
                <a:cs typeface="Times New Roman" panose="02020603050405020304" pitchFamily="18" charset="0"/>
              </a:rPr>
              <a:t>bad_alloc</a:t>
            </a:r>
            <a:r>
              <a:rPr lang="zh-CN" altLang="en-US" sz="2800" b="1" dirty="0">
                <a:solidFill>
                  <a:srgbClr val="000000"/>
                </a:solidFill>
                <a:cs typeface="Times New Roman" panose="02020603050405020304" pitchFamily="18" charset="0"/>
              </a:rPr>
              <a:t>异常</a:t>
            </a:r>
            <a:endParaRPr lang="zh-CN" altLang="en-US" sz="2200" b="1" dirty="0">
              <a:ea typeface="Times New Roman" panose="02020603050405020304" pitchFamily="18" charset="0"/>
            </a:endParaRPr>
          </a:p>
        </p:txBody>
      </p:sp>
      <p:sp>
        <p:nvSpPr>
          <p:cNvPr id="111619" name="Rectangle 2"/>
          <p:cNvSpPr>
            <a:spLocks noGrp="1"/>
          </p:cNvSpPr>
          <p:nvPr>
            <p:ph type="title"/>
          </p:nvPr>
        </p:nvSpPr>
        <p:spPr>
          <a:xfrm>
            <a:off x="1719263" y="422275"/>
            <a:ext cx="6619875" cy="919163"/>
          </a:xfrm>
        </p:spPr>
        <p:txBody>
          <a:bodyPr vert="horz" wrap="square" lIns="91440" tIns="45720" rIns="91440" bIns="45720" anchor="ctr" anchorCtr="0"/>
          <a:lstStyle/>
          <a:p>
            <a:pPr marL="341630" indent="-341630" eaLnBrk="1" hangingPunct="1"/>
            <a:r>
              <a:rPr lang="zh-CN" altLang="en-US" b="1" dirty="0"/>
              <a:t>动态变量的创建</a:t>
            </a:r>
            <a:endParaRPr lang="en-US" altLang="zh-CN" b="1" dirty="0"/>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p:cNvSpPr>
          <p:nvPr>
            <p:ph type="body"/>
          </p:nvPr>
        </p:nvSpPr>
        <p:spPr>
          <a:xfrm>
            <a:off x="1133475" y="1300807"/>
            <a:ext cx="6486525" cy="4929187"/>
          </a:xfrm>
        </p:spPr>
        <p:txBody>
          <a:bodyPr vert="horz" wrap="square" lIns="91440" tIns="45720" rIns="91440" bIns="45720" anchor="t" anchorCtr="0"/>
          <a:lstStyle/>
          <a:p>
            <a:pPr eaLnBrk="1" hangingPunct="1">
              <a:lnSpc>
                <a:spcPct val="90000"/>
              </a:lnSpc>
            </a:pPr>
            <a:r>
              <a:rPr lang="zh-CN" altLang="en-US" sz="2800" b="1" dirty="0">
                <a:cs typeface="Times New Roman" panose="02020603050405020304" pitchFamily="18" charset="0"/>
              </a:rPr>
              <a:t>需要由程序显式地撤消，有三种方式：</a:t>
            </a:r>
            <a:endParaRPr lang="en-US" altLang="zh-CN" sz="2800" b="1" dirty="0">
              <a:cs typeface="Times New Roman" panose="02020603050405020304" pitchFamily="18" charset="0"/>
            </a:endParaRPr>
          </a:p>
          <a:p>
            <a:pPr lvl="1" eaLnBrk="1" hangingPunct="1">
              <a:lnSpc>
                <a:spcPct val="90000"/>
              </a:lnSpc>
              <a:buFont typeface="Wingdings" panose="05000000000000000000" pitchFamily="2" charset="2"/>
              <a:buChar char="l"/>
            </a:pPr>
            <a:r>
              <a:rPr lang="en-US" altLang="zh-CN" sz="2400" b="1" dirty="0">
                <a:solidFill>
                  <a:srgbClr val="0070C0"/>
                </a:solidFill>
                <a:cs typeface="Times New Roman" panose="02020603050405020304" pitchFamily="18" charset="0"/>
              </a:rPr>
              <a:t>delete &lt;</a:t>
            </a:r>
            <a:r>
              <a:rPr lang="zh-CN" altLang="en-US" sz="2400" b="1" dirty="0">
                <a:solidFill>
                  <a:srgbClr val="0070C0"/>
                </a:solidFill>
                <a:cs typeface="Times New Roman" panose="02020603050405020304" pitchFamily="18" charset="0"/>
              </a:rPr>
              <a:t>指针变量</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lvl="1" eaLnBrk="1" hangingPunct="1">
              <a:lnSpc>
                <a:spcPct val="90000"/>
              </a:lnSpc>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 = new int;  …   </a:t>
            </a:r>
            <a:endParaRPr lang="en-US" altLang="zh-CN" sz="2000" b="1" dirty="0">
              <a:cs typeface="Times New Roman" panose="02020603050405020304" pitchFamily="18" charset="0"/>
            </a:endParaRPr>
          </a:p>
          <a:p>
            <a:pPr lvl="1" eaLnBrk="1" hangingPunct="1">
              <a:lnSpc>
                <a:spcPct val="90000"/>
              </a:lnSpc>
              <a:spcAft>
                <a:spcPts val="1200"/>
              </a:spcAft>
              <a:buNone/>
            </a:pPr>
            <a:r>
              <a:rPr lang="en-US" altLang="zh-CN" sz="2000" b="1" dirty="0">
                <a:cs typeface="Times New Roman" panose="02020603050405020304" pitchFamily="18" charset="0"/>
              </a:rPr>
              <a:t>               delete  p;</a:t>
            </a:r>
            <a:endParaRPr lang="en-US" altLang="zh-CN" sz="2000" b="1" dirty="0">
              <a:cs typeface="Times New Roman" panose="02020603050405020304" pitchFamily="18" charset="0"/>
            </a:endParaRPr>
          </a:p>
          <a:p>
            <a:pPr lvl="1" eaLnBrk="1" hangingPunct="1">
              <a:lnSpc>
                <a:spcPct val="90000"/>
              </a:lnSpc>
              <a:buFont typeface="Wingdings" panose="05000000000000000000" pitchFamily="2" charset="2"/>
              <a:buChar char="l"/>
            </a:pPr>
            <a:r>
              <a:rPr lang="en-US" altLang="zh-CN" sz="2400" b="1" dirty="0">
                <a:solidFill>
                  <a:srgbClr val="0070C0"/>
                </a:solidFill>
                <a:cs typeface="Times New Roman" panose="02020603050405020304" pitchFamily="18" charset="0"/>
              </a:rPr>
              <a:t>delete [] &lt;</a:t>
            </a:r>
            <a:r>
              <a:rPr lang="zh-CN" altLang="en-US" sz="2400" b="1" dirty="0">
                <a:solidFill>
                  <a:srgbClr val="0070C0"/>
                </a:solidFill>
                <a:cs typeface="Times New Roman" panose="02020603050405020304" pitchFamily="18" charset="0"/>
              </a:rPr>
              <a:t>指针变量</a:t>
            </a:r>
            <a:r>
              <a:rPr lang="en-US" altLang="zh-CN" sz="2400" b="1" dirty="0">
                <a:solidFill>
                  <a:srgbClr val="0070C0"/>
                </a:solidFill>
                <a:cs typeface="Times New Roman" panose="02020603050405020304" pitchFamily="18" charset="0"/>
              </a:rPr>
              <a:t>&gt;  /</a:t>
            </a:r>
            <a:r>
              <a:rPr lang="zh-CN" altLang="en-US" sz="2400" b="1" dirty="0">
                <a:solidFill>
                  <a:srgbClr val="0070C0"/>
                </a:solidFill>
                <a:cs typeface="Times New Roman" panose="02020603050405020304" pitchFamily="18" charset="0"/>
              </a:rPr>
              <a:t>数组</a:t>
            </a:r>
            <a:endParaRPr lang="en-US" altLang="zh-CN" sz="2400" b="1" dirty="0">
              <a:solidFill>
                <a:srgbClr val="0070C0"/>
              </a:solidFill>
              <a:cs typeface="Times New Roman" panose="02020603050405020304" pitchFamily="18" charset="0"/>
            </a:endParaRPr>
          </a:p>
          <a:p>
            <a:pPr lvl="1" eaLnBrk="1" hangingPunct="1">
              <a:lnSpc>
                <a:spcPct val="90000"/>
              </a:lnSpc>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  = new int[20];  ……   </a:t>
            </a:r>
            <a:endParaRPr lang="en-US" altLang="zh-CN" sz="2000" b="1" dirty="0">
              <a:cs typeface="Times New Roman" panose="02020603050405020304" pitchFamily="18" charset="0"/>
            </a:endParaRPr>
          </a:p>
          <a:p>
            <a:pPr lvl="1" eaLnBrk="1" hangingPunct="1">
              <a:lnSpc>
                <a:spcPct val="90000"/>
              </a:lnSpc>
              <a:spcAft>
                <a:spcPts val="1200"/>
              </a:spcAft>
              <a:buNone/>
            </a:pPr>
            <a:r>
              <a:rPr lang="en-US" altLang="zh-CN" sz="2000" b="1" dirty="0">
                <a:cs typeface="Times New Roman" panose="02020603050405020304" pitchFamily="18" charset="0"/>
              </a:rPr>
              <a:t>               delete </a:t>
            </a:r>
            <a:r>
              <a:rPr lang="en-US" altLang="zh-CN" sz="2000" b="1" dirty="0">
                <a:solidFill>
                  <a:srgbClr val="FF0000"/>
                </a:solidFill>
                <a:cs typeface="Times New Roman" panose="02020603050405020304" pitchFamily="18" charset="0"/>
              </a:rPr>
              <a:t>[]</a:t>
            </a:r>
            <a:r>
              <a:rPr lang="en-US" altLang="zh-CN" sz="2000" b="1" dirty="0">
                <a:cs typeface="Times New Roman" panose="02020603050405020304" pitchFamily="18" charset="0"/>
              </a:rPr>
              <a:t>p;</a:t>
            </a:r>
            <a:endParaRPr lang="en-US" altLang="zh-CN" sz="2000" b="1" dirty="0">
              <a:cs typeface="Times New Roman" panose="02020603050405020304" pitchFamily="18" charset="0"/>
            </a:endParaRPr>
          </a:p>
          <a:p>
            <a:pPr lvl="1" eaLnBrk="1" hangingPunct="1">
              <a:lnSpc>
                <a:spcPct val="90000"/>
              </a:lnSpc>
              <a:buFont typeface="Wingdings" panose="05000000000000000000" pitchFamily="2" charset="2"/>
              <a:buChar char="l"/>
            </a:pPr>
            <a:r>
              <a:rPr lang="en-US" altLang="zh-CN" sz="2400" b="1" dirty="0">
                <a:solidFill>
                  <a:srgbClr val="0070C0"/>
                </a:solidFill>
                <a:cs typeface="Times New Roman" panose="02020603050405020304" pitchFamily="18" charset="0"/>
              </a:rPr>
              <a:t>void free(void *p)</a:t>
            </a:r>
            <a:endParaRPr lang="en-US" altLang="zh-CN" sz="2400" b="1" dirty="0">
              <a:solidFill>
                <a:srgbClr val="0070C0"/>
              </a:solidFill>
              <a:cs typeface="Times New Roman" panose="02020603050405020304" pitchFamily="18" charset="0"/>
            </a:endParaRPr>
          </a:p>
          <a:p>
            <a:pPr lvl="1" eaLnBrk="1" hangingPunct="1">
              <a:lnSpc>
                <a:spcPct val="90000"/>
              </a:lnSpc>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 = (int *)malloc(sizeof(int) );</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int *q = (int *)malloc(sizeof(int) *20);</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a:t>
            </a:r>
            <a:endParaRPr lang="zh-CN" altLang="en-US" sz="2000" b="1" dirty="0">
              <a:cs typeface="Times New Roman" panose="02020603050405020304" pitchFamily="18" charset="0"/>
            </a:endParaRPr>
          </a:p>
          <a:p>
            <a:pPr lvl="1" eaLnBrk="1" hangingPunct="1">
              <a:lnSpc>
                <a:spcPct val="90000"/>
              </a:lnSpc>
              <a:buNone/>
            </a:pPr>
            <a:r>
              <a:rPr lang="zh-CN" altLang="en-US" sz="2000" b="1" dirty="0">
                <a:cs typeface="Times New Roman" panose="02020603050405020304" pitchFamily="18" charset="0"/>
              </a:rPr>
              <a:t>               </a:t>
            </a:r>
            <a:r>
              <a:rPr lang="en-US" altLang="zh-CN" sz="2000" b="1" dirty="0">
                <a:cs typeface="Times New Roman" panose="02020603050405020304" pitchFamily="18" charset="0"/>
              </a:rPr>
              <a:t>free(p);  free(q);</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719263" y="422275"/>
            <a:ext cx="6619875" cy="919163"/>
          </a:xfrm>
          <a:prstGeom prst="rect">
            <a:avLst/>
          </a:prstGeom>
          <a:noFill/>
          <a:ln w="9525">
            <a:noFill/>
            <a:miter lim="800000"/>
          </a:ln>
        </p:spPr>
        <p:txBody>
          <a:bodyPr anchor="ctr"/>
          <a:lstStyle/>
          <a:p>
            <a:pPr marL="342900" marR="0" indent="-34290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动态变量的撤销</a:t>
            </a:r>
            <a:endParaRPr kumimoji="0" lang="en-US" altLang="zh-CN"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body" idx="1"/>
          </p:nvPr>
        </p:nvSpPr>
        <p:spPr>
          <a:xfrm>
            <a:off x="179705" y="2506345"/>
            <a:ext cx="8843010" cy="25781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用</a:t>
            </a:r>
            <a:r>
              <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delete</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和</a:t>
            </a:r>
            <a:r>
              <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free</a:t>
            </a:r>
            <a:r>
              <a:rPr kumimoji="0" lang="zh-CN" altLang="en-US" sz="28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只能撤消动态变量</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int x, *p;</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 = &amp;x;</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delete p;  //</a:t>
            </a:r>
            <a:r>
              <a:rPr kumimoji="0" lang="en-US" altLang="zh-CN" sz="24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Error</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指向的不是动态变量，是</a:t>
            </a:r>
            <a:r>
              <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x</a:t>
            </a: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地址了</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1"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撤销动态数组时，指针必须指向第一个元素</a:t>
            </a:r>
            <a:endPar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342900" marR="0" lvl="1"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1719263" y="422275"/>
            <a:ext cx="6619875" cy="919163"/>
          </a:xfrm>
          <a:prstGeom prst="rect">
            <a:avLst/>
          </a:prstGeom>
          <a:noFill/>
          <a:ln w="9525">
            <a:noFill/>
            <a:miter lim="800000"/>
          </a:ln>
        </p:spPr>
        <p:txBody>
          <a:bodyPr anchor="ctr"/>
          <a:lstStyle/>
          <a:p>
            <a:pPr marL="342900" marR="0" indent="-34290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动态变量的撤销</a:t>
            </a:r>
            <a:endParaRPr kumimoji="0" lang="en-US" altLang="zh-CN"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448945" y="1341755"/>
            <a:ext cx="8264525" cy="829945"/>
          </a:xfrm>
          <a:prstGeom prst="rect">
            <a:avLst/>
          </a:prstGeom>
          <a:noFill/>
        </p:spPr>
        <p:txBody>
          <a:bodyPr wrap="square" rtlCol="0" anchor="t">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需要特别注意的是，不能用delete和fee撤销非动态变量，否则产生程序异常错误。例如:</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文本框 2"/>
          <p:cNvSpPr txBox="1"/>
          <p:nvPr/>
        </p:nvSpPr>
        <p:spPr>
          <a:xfrm>
            <a:off x="899160" y="908685"/>
            <a:ext cx="7086600" cy="829945"/>
          </a:xfrm>
          <a:prstGeom prst="rect">
            <a:avLst/>
          </a:prstGeom>
          <a:noFill/>
        </p:spPr>
        <p:txBody>
          <a:bodyPr wrap="square" rtlCol="0" anchor="t">
            <a:spAutoFit/>
          </a:bodyPr>
          <a:p>
            <a:r>
              <a:rPr lang="zh-CN" altLang="en-US" sz="2400" b="1">
                <a:latin typeface="宋体" panose="02010600030101010101" pitchFamily="2" charset="-122"/>
                <a:ea typeface="宋体" panose="02010600030101010101" pitchFamily="2" charset="-122"/>
                <a:cs typeface="宋体" panose="02010600030101010101" pitchFamily="2" charset="-122"/>
              </a:rPr>
              <a:t>另外，用delete 和 free 撤销动态数组时，其中的指针变量必须指向数组的第一个元素!例如:</a:t>
            </a:r>
            <a:endParaRPr lang="zh-CN" altLang="en-US" sz="2400" b="1">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lum bright="6000"/>
          </a:blip>
          <a:stretch>
            <a:fillRect/>
          </a:stretch>
        </p:blipFill>
        <p:spPr>
          <a:xfrm>
            <a:off x="395605" y="2421255"/>
            <a:ext cx="8284845" cy="164973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p:cNvSpPr>
          <p:nvPr>
            <p:ph type="body"/>
          </p:nvPr>
        </p:nvSpPr>
        <p:spPr>
          <a:xfrm>
            <a:off x="323528" y="1052736"/>
            <a:ext cx="8175625" cy="5084762"/>
          </a:xfrm>
        </p:spPr>
        <p:txBody>
          <a:bodyPr vert="horz" wrap="square" lIns="91440" tIns="45720" rIns="91440" bIns="45720" anchor="t" anchorCtr="0"/>
          <a:lstStyle/>
          <a:p>
            <a:pPr eaLnBrk="1" hangingPunct="1">
              <a:lnSpc>
                <a:spcPct val="90000"/>
              </a:lnSpc>
            </a:pPr>
            <a:r>
              <a:rPr lang="zh-CN" altLang="en-US" sz="2400" b="1" dirty="0">
                <a:solidFill>
                  <a:srgbClr val="0000FF"/>
                </a:solidFill>
                <a:cs typeface="Times New Roman" panose="02020603050405020304" pitchFamily="18" charset="0"/>
              </a:rPr>
              <a:t>“</a:t>
            </a:r>
            <a:r>
              <a:rPr lang="zh-CN" altLang="zh-CN" sz="2400" b="1" dirty="0">
                <a:solidFill>
                  <a:srgbClr val="0000FF"/>
                </a:solidFill>
                <a:cs typeface="Times New Roman" panose="02020603050405020304" pitchFamily="18" charset="0"/>
              </a:rPr>
              <a:t>悬浮指针</a:t>
            </a:r>
            <a:r>
              <a:rPr lang="zh-CN" altLang="en-US" sz="2400" b="1" dirty="0">
                <a:solidFill>
                  <a:srgbClr val="0000FF"/>
                </a:solidFill>
                <a:cs typeface="Times New Roman" panose="02020603050405020304" pitchFamily="18" charset="0"/>
              </a:rPr>
              <a:t>”</a:t>
            </a:r>
            <a:r>
              <a:rPr lang="zh-CN" altLang="zh-CN" sz="2400" b="1" dirty="0">
                <a:solidFill>
                  <a:srgbClr val="0000FF"/>
                </a:solidFill>
                <a:cs typeface="Times New Roman" panose="02020603050405020304" pitchFamily="18" charset="0"/>
              </a:rPr>
              <a:t>问题</a:t>
            </a:r>
            <a:endParaRPr lang="en-US" altLang="zh-CN" sz="2400" b="1" dirty="0">
              <a:solidFill>
                <a:srgbClr val="0000FF"/>
              </a:solidFill>
              <a:cs typeface="Times New Roman" panose="02020603050405020304" pitchFamily="18" charset="0"/>
            </a:endParaRPr>
          </a:p>
          <a:p>
            <a:pPr lvl="1"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用</a:t>
            </a:r>
            <a:r>
              <a:rPr lang="en-US" altLang="zh-CN" sz="2400" b="1" dirty="0">
                <a:cs typeface="Times New Roman" panose="02020603050405020304" pitchFamily="18" charset="0"/>
              </a:rPr>
              <a:t>delete</a:t>
            </a:r>
            <a:r>
              <a:rPr lang="zh-CN" altLang="en-US" sz="2400" b="1" dirty="0">
                <a:cs typeface="Times New Roman" panose="02020603050405020304" pitchFamily="18" charset="0"/>
              </a:rPr>
              <a:t>或</a:t>
            </a:r>
            <a:r>
              <a:rPr lang="en-US" altLang="zh-CN" sz="2400" b="1" dirty="0">
                <a:cs typeface="Times New Roman" panose="02020603050405020304" pitchFamily="18" charset="0"/>
              </a:rPr>
              <a:t>free</a:t>
            </a:r>
            <a:r>
              <a:rPr lang="zh-CN" altLang="en-US" sz="2400" b="1" dirty="0">
                <a:cs typeface="Times New Roman" panose="02020603050405020304" pitchFamily="18" charset="0"/>
              </a:rPr>
              <a:t>撤消动态变量后，</a:t>
            </a:r>
            <a:r>
              <a:rPr lang="en-US" altLang="zh-CN" sz="2400" b="1" dirty="0">
                <a:cs typeface="Times New Roman" panose="02020603050405020304" pitchFamily="18" charset="0"/>
              </a:rPr>
              <a:t>C++</a:t>
            </a:r>
            <a:r>
              <a:rPr lang="zh-CN" altLang="en-US" sz="2400" b="1" dirty="0">
                <a:cs typeface="Times New Roman" panose="02020603050405020304" pitchFamily="18" charset="0"/>
              </a:rPr>
              <a:t>编译程序不会把它的指向赋为</a:t>
            </a:r>
            <a:r>
              <a:rPr lang="en-US" altLang="zh-CN" sz="2400" b="1" dirty="0">
                <a:cs typeface="Times New Roman" panose="02020603050405020304" pitchFamily="18" charset="0"/>
              </a:rPr>
              <a:t>NULL</a:t>
            </a:r>
            <a:r>
              <a:rPr lang="zh-CN" altLang="en-US" sz="2400" b="1" dirty="0">
                <a:cs typeface="Times New Roman" panose="02020603050405020304" pitchFamily="18" charset="0"/>
              </a:rPr>
              <a:t>，这时就会出现一个指向无效空间的“悬浮指针“ 。</a:t>
            </a:r>
            <a:endParaRPr lang="zh-CN" altLang="en-US" sz="1000" b="1" dirty="0">
              <a:cs typeface="Times New Roman" panose="02020603050405020304" pitchFamily="18" charset="0"/>
            </a:endParaRPr>
          </a:p>
          <a:p>
            <a:pPr lvl="2" eaLnBrk="1" hangingPunct="1">
              <a:lnSpc>
                <a:spcPct val="90000"/>
              </a:lnSpc>
              <a:buNone/>
            </a:pP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 = new int[10]; </a:t>
            </a:r>
            <a:endParaRPr lang="en-US" altLang="zh-CN" sz="2000" b="1" dirty="0">
              <a:cs typeface="Times New Roman" panose="02020603050405020304" pitchFamily="18" charset="0"/>
            </a:endParaRPr>
          </a:p>
          <a:p>
            <a:pPr lvl="2" eaLnBrk="1" hangingPunct="1">
              <a:lnSpc>
                <a:spcPct val="90000"/>
              </a:lnSpc>
              <a:buNone/>
            </a:pPr>
            <a:r>
              <a:rPr lang="en-US" altLang="zh-CN" sz="2000" b="1" dirty="0">
                <a:cs typeface="Times New Roman" panose="02020603050405020304" pitchFamily="18" charset="0"/>
              </a:rPr>
              <a:t>           delete []p;    //p</a:t>
            </a:r>
            <a:r>
              <a:rPr lang="zh-CN" altLang="en-US" sz="2000" b="1" dirty="0">
                <a:cs typeface="Times New Roman" panose="02020603050405020304" pitchFamily="18" charset="0"/>
              </a:rPr>
              <a:t>为悬浮指针</a:t>
            </a:r>
            <a:endParaRPr lang="en-US" altLang="zh-CN" sz="2000" b="1" dirty="0">
              <a:cs typeface="Times New Roman" panose="02020603050405020304" pitchFamily="18" charset="0"/>
            </a:endParaRPr>
          </a:p>
          <a:p>
            <a:pPr lvl="2" eaLnBrk="1" hangingPunct="1">
              <a:lnSpc>
                <a:spcPct val="90000"/>
              </a:lnSpc>
              <a:buNone/>
            </a:pPr>
            <a:r>
              <a:rPr lang="en-US" altLang="zh-CN" sz="2000" b="1" dirty="0">
                <a:cs typeface="Times New Roman" panose="02020603050405020304" pitchFamily="18" charset="0"/>
              </a:rPr>
              <a:t>           *p = 1;          //</a:t>
            </a:r>
            <a:r>
              <a:rPr lang="zh-CN" altLang="en-US" sz="2000" b="1" dirty="0">
                <a:solidFill>
                  <a:srgbClr val="FF0000"/>
                </a:solidFill>
                <a:cs typeface="Times New Roman" panose="02020603050405020304" pitchFamily="18" charset="0"/>
              </a:rPr>
              <a:t>语义错误</a:t>
            </a:r>
            <a:endParaRPr lang="en-US" altLang="zh-CN" sz="2000" b="1" dirty="0">
              <a:solidFill>
                <a:srgbClr val="FF0000"/>
              </a:solidFill>
              <a:cs typeface="Times New Roman" panose="02020603050405020304" pitchFamily="18" charset="0"/>
            </a:endParaRPr>
          </a:p>
          <a:p>
            <a:pPr lvl="2" eaLnBrk="1" hangingPunct="1">
              <a:lnSpc>
                <a:spcPct val="90000"/>
              </a:lnSpc>
              <a:buNone/>
            </a:pPr>
            <a:endParaRPr lang="en-US" altLang="zh-CN" sz="800" b="1" dirty="0">
              <a:solidFill>
                <a:srgbClr val="FF0000"/>
              </a:solidFill>
              <a:cs typeface="Times New Roman" panose="02020603050405020304" pitchFamily="18" charset="0"/>
            </a:endParaRPr>
          </a:p>
          <a:p>
            <a:pPr eaLnBrk="1" hangingPunct="1">
              <a:lnSpc>
                <a:spcPct val="90000"/>
              </a:lnSpc>
            </a:pPr>
            <a:r>
              <a:rPr lang="zh-CN" altLang="en-US" sz="2400" b="1" dirty="0">
                <a:solidFill>
                  <a:srgbClr val="0000FF"/>
                </a:solidFill>
                <a:cs typeface="Times New Roman" panose="02020603050405020304" pitchFamily="18" charset="0"/>
              </a:rPr>
              <a:t>“内存泄漏”问题</a:t>
            </a:r>
            <a:endParaRPr lang="en-US" altLang="zh-CN" sz="2400" b="1" dirty="0">
              <a:solidFill>
                <a:srgbClr val="0000FF"/>
              </a:solidFill>
              <a:cs typeface="Times New Roman" panose="02020603050405020304" pitchFamily="18" charset="0"/>
            </a:endParaRPr>
          </a:p>
          <a:p>
            <a:pPr lvl="1"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如果没有撤消动态对象、而是把指向它的指针变量指向了别处或者该指针变量的生存期结束了，则会导致这个动态变量存在但不可访问</a:t>
            </a:r>
            <a:r>
              <a:rPr lang="zh-CN" altLang="en-US" sz="2600" b="1" dirty="0">
                <a:cs typeface="Times New Roman" panose="02020603050405020304" pitchFamily="18" charset="0"/>
              </a:rPr>
              <a:t>。</a:t>
            </a:r>
            <a:endParaRPr lang="zh-CN" altLang="en-US" sz="2600" b="1" dirty="0">
              <a:cs typeface="Times New Roman" panose="02020603050405020304" pitchFamily="18" charset="0"/>
            </a:endParaRPr>
          </a:p>
          <a:p>
            <a:pPr lvl="2" eaLnBrk="1" hangingPunct="1">
              <a:lnSpc>
                <a:spcPct val="90000"/>
              </a:lnSpc>
              <a:buNone/>
            </a:pP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x, *p;</a:t>
            </a:r>
            <a:endParaRPr lang="en-US" altLang="zh-CN" sz="2000" b="1" dirty="0">
              <a:cs typeface="Times New Roman" panose="02020603050405020304" pitchFamily="18" charset="0"/>
            </a:endParaRPr>
          </a:p>
          <a:p>
            <a:pPr lvl="2" eaLnBrk="1" hangingPunct="1">
              <a:lnSpc>
                <a:spcPct val="90000"/>
              </a:lnSpc>
              <a:buNone/>
            </a:pPr>
            <a:r>
              <a:rPr lang="en-US" altLang="zh-CN" sz="2000" b="1" dirty="0">
                <a:cs typeface="Times New Roman" panose="02020603050405020304" pitchFamily="18" charset="0"/>
              </a:rPr>
              <a:t>           p = new int[10];</a:t>
            </a:r>
            <a:endParaRPr lang="en-US" altLang="zh-CN" sz="2000" b="1" dirty="0">
              <a:cs typeface="Times New Roman" panose="02020603050405020304" pitchFamily="18" charset="0"/>
            </a:endParaRPr>
          </a:p>
          <a:p>
            <a:pPr lvl="2" eaLnBrk="1" hangingPunct="1">
              <a:lnSpc>
                <a:spcPct val="90000"/>
              </a:lnSpc>
              <a:buNone/>
            </a:pPr>
            <a:r>
              <a:rPr lang="en-US" altLang="zh-CN" sz="2000" b="1" dirty="0">
                <a:cs typeface="Times New Roman" panose="02020603050405020304" pitchFamily="18" charset="0"/>
              </a:rPr>
              <a:t>           p = &amp;x;  //</a:t>
            </a:r>
            <a:r>
              <a:rPr lang="zh-CN" altLang="en-US" sz="2000" b="1" dirty="0">
                <a:solidFill>
                  <a:srgbClr val="FF0000"/>
                </a:solidFill>
                <a:cs typeface="Times New Roman" panose="02020603050405020304" pitchFamily="18" charset="0"/>
              </a:rPr>
              <a:t>动态数组就不能再访问！</a:t>
            </a:r>
            <a:endParaRPr lang="zh-CN" altLang="en-US" sz="2000" b="1" dirty="0">
              <a:solidFill>
                <a:srgbClr val="FF0000"/>
              </a:solidFill>
              <a:ea typeface="Times New Roman" panose="02020603050405020304" pitchFamily="18" charset="0"/>
            </a:endParaRPr>
          </a:p>
        </p:txBody>
      </p:sp>
      <p:sp>
        <p:nvSpPr>
          <p:cNvPr id="4" name="Rectangle 2"/>
          <p:cNvSpPr txBox="1">
            <a:spLocks noChangeArrowheads="1"/>
          </p:cNvSpPr>
          <p:nvPr/>
        </p:nvSpPr>
        <p:spPr bwMode="auto">
          <a:xfrm>
            <a:off x="1691680" y="260920"/>
            <a:ext cx="6619875" cy="919163"/>
          </a:xfrm>
          <a:prstGeom prst="rect">
            <a:avLst/>
          </a:prstGeom>
          <a:noFill/>
          <a:ln w="9525">
            <a:noFill/>
            <a:miter lim="800000"/>
          </a:ln>
        </p:spPr>
        <p:txBody>
          <a:bodyPr anchor="ctr"/>
          <a:lstStyle/>
          <a:p>
            <a:pPr marL="342900" marR="0" indent="-342900" defTabSz="914400" eaLnBrk="1" hangingPunct="1">
              <a:buClrTx/>
              <a:buSzTx/>
              <a:buFontTx/>
              <a:buNone/>
              <a:defRPr/>
            </a:pPr>
            <a:r>
              <a:rPr kumimoji="0" lang="zh-CN" altLang="en-US" sz="4000" b="1" kern="0" cap="none" spc="0" normalizeH="0" baseline="0" noProof="0" dirty="0">
                <a:solidFill>
                  <a:schemeClr val="tx2"/>
                </a:solidFill>
                <a:latin typeface="+mj-lt"/>
                <a:ea typeface="+mj-ea"/>
                <a:cs typeface="+mj-cs"/>
              </a:rPr>
              <a:t>动态变量的撤销</a:t>
            </a:r>
            <a:endParaRPr kumimoji="0" lang="en-US" altLang="zh-CN"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p:cNvSpPr>
          <p:nvPr>
            <p:ph type="body"/>
          </p:nvPr>
        </p:nvSpPr>
        <p:spPr>
          <a:xfrm>
            <a:off x="714375" y="2093913"/>
            <a:ext cx="7673975" cy="4235450"/>
          </a:xfrm>
        </p:spPr>
        <p:txBody>
          <a:bodyPr vert="horz" wrap="square" lIns="91440" tIns="45720" rIns="91440" bIns="45720" anchor="t" anchorCtr="0"/>
          <a:lstStyle/>
          <a:p>
            <a:pPr eaLnBrk="1" hangingPunct="1">
              <a:lnSpc>
                <a:spcPct val="90000"/>
              </a:lnSpc>
            </a:pPr>
            <a:r>
              <a:rPr lang="zh-CN" altLang="en-US" sz="2800" b="1" dirty="0">
                <a:cs typeface="Times New Roman" panose="02020603050405020304" pitchFamily="18" charset="0"/>
              </a:rPr>
              <a:t>对于一维数组</a:t>
            </a:r>
            <a:r>
              <a:rPr lang="en-US" altLang="zh-CN" sz="2800" b="1" dirty="0">
                <a:cs typeface="Times New Roman" panose="02020603050405020304" pitchFamily="18" charset="0"/>
              </a:rPr>
              <a:t>int a[10]</a:t>
            </a:r>
            <a:r>
              <a:rPr lang="zh-CN" altLang="en-US" sz="2800" b="1" dirty="0">
                <a:cs typeface="Times New Roman" panose="02020603050405020304" pitchFamily="18" charset="0"/>
              </a:rPr>
              <a:t>的首地址</a:t>
            </a:r>
            <a:endParaRPr lang="en-US" altLang="zh-CN" sz="2400" b="1" dirty="0">
              <a:cs typeface="Times New Roman" panose="02020603050405020304" pitchFamily="18" charset="0"/>
            </a:endParaRPr>
          </a:p>
          <a:p>
            <a:pPr lvl="1"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通过数组首元素来获得：</a:t>
            </a:r>
            <a:endParaRPr lang="en-US" altLang="zh-CN" sz="2400" b="1" dirty="0">
              <a:cs typeface="Times New Roman" panose="02020603050405020304" pitchFamily="18" charset="0"/>
            </a:endParaRPr>
          </a:p>
          <a:p>
            <a:pPr lvl="1" eaLnBrk="1" hangingPunct="1">
              <a:lnSpc>
                <a:spcPct val="90000"/>
              </a:lnSpc>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*p;</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p = &amp;a[0];  //p</a:t>
            </a:r>
            <a:r>
              <a:rPr lang="zh-CN" altLang="en-US" sz="2000" b="1" dirty="0">
                <a:cs typeface="Times New Roman" panose="02020603050405020304" pitchFamily="18" charset="0"/>
              </a:rPr>
              <a:t>指向</a:t>
            </a:r>
            <a:r>
              <a:rPr lang="en-US" altLang="zh-CN" sz="2000" b="1" dirty="0">
                <a:cs typeface="Times New Roman" panose="02020603050405020304" pitchFamily="18" charset="0"/>
              </a:rPr>
              <a:t>a</a:t>
            </a:r>
            <a:r>
              <a:rPr lang="zh-CN" altLang="en-US" sz="2000" b="1" dirty="0">
                <a:cs typeface="Times New Roman" panose="02020603050405020304" pitchFamily="18" charset="0"/>
              </a:rPr>
              <a:t>的第一个元素</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p = a;        //</a:t>
            </a:r>
            <a:r>
              <a:rPr lang="zh-CN" altLang="en-US" sz="2000" b="1" dirty="0">
                <a:cs typeface="Times New Roman" panose="02020603050405020304" pitchFamily="18" charset="0"/>
              </a:rPr>
              <a:t>编译器把</a:t>
            </a:r>
            <a:r>
              <a:rPr lang="en-US" altLang="zh-CN" sz="2000" b="1" dirty="0">
                <a:cs typeface="Times New Roman" panose="02020603050405020304" pitchFamily="18" charset="0"/>
              </a:rPr>
              <a:t>a</a:t>
            </a:r>
            <a:r>
              <a:rPr lang="zh-CN" altLang="en-US" sz="2000" b="1" dirty="0">
                <a:cs typeface="Times New Roman" panose="02020603050405020304" pitchFamily="18" charset="0"/>
              </a:rPr>
              <a:t>隐式转换为其首个元素的地址</a:t>
            </a:r>
            <a:endParaRPr lang="en-US" altLang="zh-CN" sz="2000" b="1" dirty="0">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a:t>
            </a:r>
            <a:r>
              <a:rPr lang="en-US" altLang="zh-CN" sz="2000" b="1" dirty="0"/>
              <a:t>p++;          //</a:t>
            </a:r>
            <a:r>
              <a:rPr lang="en-US" altLang="zh-CN" sz="2000" b="1" dirty="0">
                <a:solidFill>
                  <a:srgbClr val="0000FF"/>
                </a:solidFill>
              </a:rPr>
              <a:t>p</a:t>
            </a:r>
            <a:r>
              <a:rPr lang="zh-CN" altLang="en-US" sz="2000" b="1" dirty="0">
                <a:solidFill>
                  <a:srgbClr val="0000FF"/>
                </a:solidFill>
              </a:rPr>
              <a:t>增加的值为：</a:t>
            </a:r>
            <a:r>
              <a:rPr lang="en-US" altLang="zh-CN" sz="2000" b="1" dirty="0">
                <a:solidFill>
                  <a:srgbClr val="0000FF"/>
                </a:solidFill>
              </a:rPr>
              <a:t>sizeof(int)</a:t>
            </a:r>
            <a:endParaRPr lang="en-US" altLang="zh-CN" sz="2000" b="1" dirty="0">
              <a:solidFill>
                <a:srgbClr val="0000FF"/>
              </a:solidFill>
            </a:endParaRPr>
          </a:p>
          <a:p>
            <a:pPr lvl="2" eaLnBrk="1" hangingPunct="1">
              <a:lnSpc>
                <a:spcPct val="90000"/>
              </a:lnSpc>
              <a:buNone/>
            </a:pPr>
            <a:endParaRPr lang="en-US" altLang="zh-CN" sz="2000" b="1" dirty="0">
              <a:ea typeface="楷体_GB2312" pitchFamily="1" charset="-122"/>
            </a:endParaRPr>
          </a:p>
          <a:p>
            <a:pPr lvl="1"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通过整个数组获得：</a:t>
            </a:r>
            <a:endParaRPr lang="en-US" altLang="zh-CN" sz="2400" b="1" dirty="0">
              <a:cs typeface="Times New Roman" panose="02020603050405020304" pitchFamily="18" charset="0"/>
            </a:endParaRPr>
          </a:p>
          <a:p>
            <a:pPr lvl="1" eaLnBrk="1" hangingPunct="1">
              <a:lnSpc>
                <a:spcPct val="90000"/>
              </a:lnSpc>
              <a:buNone/>
            </a:pPr>
            <a:r>
              <a:rPr lang="zh-CN" altLang="en-US"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solidFill>
                  <a:srgbClr val="FF0000"/>
                </a:solidFill>
                <a:cs typeface="Times New Roman" panose="02020603050405020304" pitchFamily="18" charset="0"/>
              </a:rPr>
              <a:t>int (*q)[10];  </a:t>
            </a:r>
            <a:r>
              <a:rPr lang="en-US" altLang="zh-CN" sz="2000" b="1" dirty="0">
                <a:cs typeface="Times New Roman" panose="02020603050405020304" pitchFamily="18" charset="0"/>
              </a:rPr>
              <a:t>//</a:t>
            </a:r>
            <a:r>
              <a:rPr lang="zh-CN" altLang="en-US" sz="2000" b="1" dirty="0">
                <a:cs typeface="Times New Roman" panose="02020603050405020304" pitchFamily="18" charset="0"/>
              </a:rPr>
              <a:t>等价于 </a:t>
            </a:r>
            <a:r>
              <a:rPr lang="en-US" altLang="zh-CN" sz="2000" b="1" dirty="0">
                <a:solidFill>
                  <a:srgbClr val="FF0000"/>
                </a:solidFill>
                <a:cs typeface="Times New Roman" panose="02020603050405020304" pitchFamily="18" charset="0"/>
              </a:rPr>
              <a:t>typedef int A[10];  A *q;</a:t>
            </a:r>
            <a:endParaRPr lang="en-US" altLang="zh-CN" sz="2000" b="1" dirty="0">
              <a:solidFill>
                <a:srgbClr val="FF0000"/>
              </a:solidFill>
              <a:cs typeface="Times New Roman" panose="02020603050405020304" pitchFamily="18" charset="0"/>
            </a:endParaRPr>
          </a:p>
          <a:p>
            <a:pPr lvl="1" eaLnBrk="1" hangingPunct="1">
              <a:lnSpc>
                <a:spcPct val="90000"/>
              </a:lnSpc>
              <a:buNone/>
            </a:pPr>
            <a:r>
              <a:rPr lang="en-US" altLang="zh-CN" sz="2000" b="1" dirty="0">
                <a:cs typeface="Times New Roman" panose="02020603050405020304" pitchFamily="18" charset="0"/>
              </a:rPr>
              <a:t>                 q++;            //</a:t>
            </a:r>
            <a:r>
              <a:rPr lang="en-US" altLang="zh-CN" sz="2000" b="1" dirty="0">
                <a:solidFill>
                  <a:srgbClr val="0000FF"/>
                </a:solidFill>
                <a:cs typeface="Times New Roman" panose="02020603050405020304" pitchFamily="18" charset="0"/>
              </a:rPr>
              <a:t>q</a:t>
            </a:r>
            <a:r>
              <a:rPr lang="zh-CN" altLang="en-US" sz="2000" b="1" dirty="0">
                <a:solidFill>
                  <a:srgbClr val="0000FF"/>
                </a:solidFill>
                <a:cs typeface="Times New Roman" panose="02020603050405020304" pitchFamily="18" charset="0"/>
              </a:rPr>
              <a:t>增加</a:t>
            </a:r>
            <a:r>
              <a:rPr lang="zh-CN" altLang="en-US" sz="2000" b="1" dirty="0">
                <a:solidFill>
                  <a:srgbClr val="0000FF"/>
                </a:solidFill>
              </a:rPr>
              <a:t>的值为</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10×sizeof(int)</a:t>
            </a:r>
            <a:endParaRPr lang="en-US" altLang="zh-CN" sz="2000" b="1" dirty="0">
              <a:solidFill>
                <a:srgbClr val="0000FF"/>
              </a:solidFill>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5.5.5 </a:t>
            </a:r>
            <a:r>
              <a:rPr kumimoji="0" lang="zh-CN" altLang="en-US" sz="4000" b="1" kern="0" cap="none" spc="0" normalizeH="0" baseline="0" noProof="0" dirty="0">
                <a:solidFill>
                  <a:schemeClr val="tx2"/>
                </a:solidFill>
                <a:latin typeface="+mj-lt"/>
                <a:ea typeface="+mj-ea"/>
                <a:cs typeface="+mj-cs"/>
              </a:rPr>
              <a:t>指针与数组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body"/>
          </p:nvPr>
        </p:nvSpPr>
        <p:spPr>
          <a:xfrm>
            <a:off x="1331912" y="1269133"/>
            <a:ext cx="6624588" cy="3756025"/>
          </a:xfrm>
        </p:spPr>
        <p:txBody>
          <a:bodyPr vert="horz" wrap="square" lIns="91440" tIns="45720" rIns="91440" bIns="45720" anchor="t" anchorCtr="0"/>
          <a:lstStyle/>
          <a:p>
            <a:pPr eaLnBrk="1" hangingPunct="1">
              <a:lnSpc>
                <a:spcPct val="80000"/>
              </a:lnSpc>
              <a:buNone/>
            </a:pPr>
            <a:r>
              <a:rPr lang="zh-CN" altLang="en-US" sz="2000" b="1" dirty="0">
                <a:cs typeface="Times New Roman" panose="02020603050405020304" pitchFamily="18" charset="0"/>
              </a:rPr>
              <a:t>	</a:t>
            </a:r>
            <a:r>
              <a:rPr lang="en-US" altLang="zh-CN" sz="2000" b="1" dirty="0">
                <a:cs typeface="Times New Roman" panose="02020603050405020304" pitchFamily="18" charset="0"/>
              </a:rPr>
              <a:t>//</a:t>
            </a:r>
            <a:r>
              <a:rPr lang="zh-CN" altLang="en-US" sz="2000" b="1" dirty="0">
                <a:cs typeface="Times New Roman" panose="02020603050405020304" pitchFamily="18" charset="0"/>
              </a:rPr>
              <a:t>接上页</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switch (d)</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	case SUN:   cout &lt;&lt; "SUN"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case MON:  cout &lt;&lt; "MON"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case TUE:   cout &lt;&lt; "TUE"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case WED:  cout &lt;&lt; "WED"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case THU:   cout &lt;&lt; "THU"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case FRI:     cout &lt;&lt; "FRI"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case SAT:    cout &lt;&lt; "SAT" &lt;&lt; endl;   break;</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return 0;</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a:t>
            </a:r>
            <a:endParaRPr lang="en-US" altLang="zh-CN" sz="2000" b="1" dirty="0">
              <a:ea typeface="Times New Roman" panose="02020603050405020304" pitchFamily="18" charset="0"/>
            </a:endParaRPr>
          </a:p>
        </p:txBody>
      </p:sp>
      <p:sp>
        <p:nvSpPr>
          <p:cNvPr id="3" name="Rectangle 2"/>
          <p:cNvSpPr txBox="1">
            <a:spLocks noChangeArrowheads="1"/>
          </p:cNvSpPr>
          <p:nvPr/>
        </p:nvSpPr>
        <p:spPr bwMode="auto">
          <a:xfrm>
            <a:off x="1524000" y="190500"/>
            <a:ext cx="7678262"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5.1.2 </a:t>
            </a:r>
            <a:r>
              <a:rPr kumimoji="0" lang="zh-CN" altLang="en-US" sz="4000" b="1" kern="0" cap="none" spc="0" normalizeH="0" baseline="0" noProof="0" dirty="0">
                <a:solidFill>
                  <a:schemeClr val="tx2"/>
                </a:solidFill>
                <a:latin typeface="+mj-lt"/>
                <a:ea typeface="+mj-ea"/>
                <a:cs typeface="+mj-cs"/>
              </a:rPr>
              <a:t>枚举类型的操作</a:t>
            </a:r>
            <a:endParaRPr kumimoji="0" lang="zh-CN" altLang="en-US" sz="4000" b="1" kern="0" cap="none" spc="0" normalizeH="0" baseline="0" noProof="0" dirty="0">
              <a:solidFill>
                <a:schemeClr val="tx2"/>
              </a:solidFill>
              <a:latin typeface="+mj-lt"/>
              <a:ea typeface="+mj-ea"/>
              <a:cs typeface="+mj-cs"/>
            </a:endParaRPr>
          </a:p>
        </p:txBody>
      </p:sp>
      <p:sp>
        <p:nvSpPr>
          <p:cNvPr id="4" name="灯片编号占位符 3"/>
          <p:cNvSpPr>
            <a:spLocks noGrp="1"/>
          </p:cNvSpPr>
          <p:nvPr>
            <p:ph type="sldNum" sz="quarter" idx="12"/>
          </p:nvPr>
        </p:nvSpPr>
        <p:spPr>
          <a:xfrm>
            <a:off x="1523999" y="6248400"/>
            <a:ext cx="1418809"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3491865" y="4005580"/>
            <a:ext cx="4586605" cy="209169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body" idx="1"/>
          </p:nvPr>
        </p:nvSpPr>
        <p:spPr>
          <a:xfrm>
            <a:off x="411956" y="1296487"/>
            <a:ext cx="8732044" cy="4943475"/>
          </a:xfrm>
        </p:spPr>
        <p:txBody>
          <a:bodyPr vert="horz" wrap="square" lIns="91440" tIns="45720" rIns="91440" bIns="45720" numCol="1" anchor="t" anchorCtr="0" compatLnSpc="1"/>
          <a:lstStyle/>
          <a:p>
            <a:pPr marL="342900" marR="0" lvl="1" indent="-34290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对于二维数组</a:t>
            </a:r>
            <a:r>
              <a:rPr kumimoji="0" lang="en-US" altLang="zh-CN" sz="28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b[5][10]</a:t>
            </a: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的首地址</a:t>
            </a:r>
            <a:endPar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通过第一行、第一列元素来获得：</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 = &amp;b[0][0];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或</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p = b[0];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因为</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b[0]</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会自动转换为</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&amp;b[0][0]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                //</a:t>
            </a:r>
            <a:r>
              <a:rPr kumimoji="0" lang="en-US" altLang="zh-CN" sz="2000" b="1" i="0" u="none" strike="noStrike" kern="0" cap="none" spc="0" normalizeH="0" baseline="0" noProof="0" dirty="0">
                <a:ln>
                  <a:noFill/>
                </a:ln>
                <a:solidFill>
                  <a:srgbClr val="0000FF"/>
                </a:solidFill>
                <a:effectLst/>
                <a:uLnTx/>
                <a:uFillTx/>
                <a:latin typeface="+mn-lt"/>
                <a:ea typeface="+mn-ea"/>
              </a:rPr>
              <a:t>p</a:t>
            </a:r>
            <a:r>
              <a:rPr kumimoji="0" lang="zh-CN" altLang="en-US" sz="2000" b="1" i="0" u="none" strike="noStrike" kern="0" cap="none" spc="0" normalizeH="0" baseline="0" noProof="0" dirty="0">
                <a:ln>
                  <a:noFill/>
                </a:ln>
                <a:solidFill>
                  <a:srgbClr val="0000FF"/>
                </a:solidFill>
                <a:effectLst/>
                <a:uLnTx/>
                <a:uFillTx/>
                <a:latin typeface="+mn-lt"/>
                <a:ea typeface="+mn-ea"/>
              </a:rPr>
              <a:t>增加的值为：</a:t>
            </a:r>
            <a:r>
              <a:rPr kumimoji="0" lang="en-US" altLang="zh-CN" sz="2000" b="1" i="0" u="none" strike="noStrike" kern="0" cap="none" spc="0" normalizeH="0" baseline="0" noProof="0" dirty="0" err="1">
                <a:ln>
                  <a:noFill/>
                </a:ln>
                <a:solidFill>
                  <a:srgbClr val="0000FF"/>
                </a:solidFill>
                <a:effectLst/>
                <a:uLnTx/>
                <a:uFillTx/>
                <a:latin typeface="+mn-lt"/>
                <a:ea typeface="+mn-ea"/>
              </a:rPr>
              <a:t>sizeof</a:t>
            </a:r>
            <a:r>
              <a:rPr kumimoji="0" lang="en-US" altLang="zh-CN" sz="2000" b="1" i="0" u="none" strike="noStrike" kern="0" cap="none" spc="0" normalizeH="0" baseline="0" noProof="0" dirty="0">
                <a:ln>
                  <a:noFill/>
                </a:ln>
                <a:solidFill>
                  <a:srgbClr val="0000FF"/>
                </a:solidFill>
                <a:effectLst/>
                <a:uLnTx/>
                <a:uFillTx/>
                <a:latin typeface="+mn-lt"/>
                <a:ea typeface="+mn-ea"/>
              </a:rPr>
              <a:t>(int)</a:t>
            </a:r>
            <a:endParaRPr kumimoji="0" lang="en-US" altLang="zh-CN" sz="2000" b="1" i="0" u="none" strike="noStrike" kern="0" cap="none" spc="0" normalizeH="0" baseline="0" noProof="0" dirty="0">
              <a:ln>
                <a:noFill/>
              </a:ln>
              <a:solidFill>
                <a:srgbClr val="0000FF"/>
              </a:solidFill>
              <a:effectLst/>
              <a:uLnTx/>
              <a:uFillTx/>
              <a:latin typeface="+mn-lt"/>
              <a:ea typeface="+mn-ea"/>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通过第一行的一维数组获得：</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(*q)[10];</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43000" marR="0" lvl="2" indent="-2286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q = &amp;b[0];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或</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q = b;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因为</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b</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会自动转换为</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&amp;b[0]</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43000" marR="0" lvl="2" indent="-2286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q++;               </a:t>
            </a:r>
            <a:r>
              <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rPr>
              <a:t>//</a:t>
            </a:r>
            <a:r>
              <a:rPr kumimoji="0" lang="en-US" altLang="zh-CN"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rPr>
              <a:t>q</a:t>
            </a:r>
            <a:r>
              <a:rPr kumimoji="0" lang="zh-CN" altLang="en-US"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rPr>
              <a:t>增加</a:t>
            </a:r>
            <a:r>
              <a:rPr kumimoji="0" lang="zh-CN" altLang="en-US" sz="2000" b="1" i="0" u="none" strike="noStrike" kern="0" cap="none" spc="0" normalizeH="0" baseline="0" noProof="0" dirty="0">
                <a:ln>
                  <a:noFill/>
                </a:ln>
                <a:solidFill>
                  <a:srgbClr val="0000FF"/>
                </a:solidFill>
                <a:effectLst/>
                <a:uLnTx/>
                <a:uFillTx/>
                <a:latin typeface="+mn-lt"/>
                <a:ea typeface="楷体_GB2312" pitchFamily="1" charset="-122"/>
              </a:rPr>
              <a:t>的值为</a:t>
            </a:r>
            <a:r>
              <a:rPr kumimoji="0" lang="zh-CN" altLang="en-US"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rPr>
              <a:t>：</a:t>
            </a:r>
            <a:r>
              <a:rPr kumimoji="0" lang="en-US" altLang="zh-CN" sz="2000" b="1" i="0" u="none" strike="noStrike" kern="0" cap="none" spc="0" normalizeH="0" baseline="0" noProof="0" dirty="0">
                <a:ln>
                  <a:noFill/>
                </a:ln>
                <a:solidFill>
                  <a:srgbClr val="0000FF"/>
                </a:solidFill>
                <a:effectLst/>
                <a:uLnTx/>
                <a:uFillTx/>
                <a:latin typeface="+mn-lt"/>
                <a:ea typeface="宋体" panose="02010600030101010101" pitchFamily="2" charset="-122"/>
                <a:cs typeface="Times New Roman" panose="02020603050405020304" pitchFamily="18" charset="0"/>
              </a:rPr>
              <a:t>10×sizeof(int)</a:t>
            </a:r>
            <a:endParaRPr kumimoji="0" lang="en-US" altLang="zh-CN" sz="2000" b="1" i="0" u="none" strike="noStrike" kern="0" cap="none" spc="0" normalizeH="0" baseline="0" noProof="0" dirty="0">
              <a:ln>
                <a:noFill/>
              </a:ln>
              <a:solidFill>
                <a:schemeClr val="tx2"/>
              </a:solidFill>
              <a:effectLst/>
              <a:uLnTx/>
              <a:uFillTx/>
              <a:latin typeface="+mn-lt"/>
              <a:ea typeface="楷体_GB2312" pitchFamily="1" charset="-122"/>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通过整个数组获得：</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(*r)[5][10];</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                r = &amp;b;                      </a:t>
            </a:r>
            <a:endPar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r++;                 //</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r</a:t>
            </a:r>
            <a:r>
              <a:rPr kumimoji="0" lang="zh-CN" altLang="en-US"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增加</a:t>
            </a:r>
            <a:r>
              <a:rPr kumimoji="0" lang="zh-CN" altLang="en-US" sz="2000" b="1" i="0" u="none" strike="noStrike" kern="0" cap="none" spc="0" normalizeH="0" baseline="0" noProof="0" dirty="0">
                <a:ln>
                  <a:noFill/>
                </a:ln>
                <a:solidFill>
                  <a:srgbClr val="0000FF"/>
                </a:solidFill>
                <a:effectLst/>
                <a:uLnTx/>
                <a:uFillTx/>
                <a:latin typeface="+mn-lt"/>
                <a:ea typeface="+mn-ea"/>
              </a:rPr>
              <a:t>的值为</a:t>
            </a:r>
            <a:r>
              <a:rPr kumimoji="0" lang="zh-CN" altLang="en-US"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rPr>
              <a:t>5×10×sizeof(int)</a:t>
            </a:r>
            <a:endParaRPr kumimoji="0" lang="en-US" altLang="zh-CN" sz="2000" b="1" i="0" u="none" strike="noStrike" kern="0" cap="none" spc="0" normalizeH="0" baseline="0" noProof="0" dirty="0">
              <a:ln>
                <a:noFill/>
              </a:ln>
              <a:solidFill>
                <a:srgbClr val="0000FF"/>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5.5.5 </a:t>
            </a:r>
            <a:r>
              <a:rPr kumimoji="0" lang="zh-CN" altLang="en-US" sz="4000" b="1" kern="0" cap="none" spc="0" normalizeH="0" baseline="0" noProof="0" dirty="0">
                <a:solidFill>
                  <a:schemeClr val="tx2"/>
                </a:solidFill>
                <a:latin typeface="+mj-lt"/>
                <a:ea typeface="+mj-ea"/>
                <a:cs typeface="+mj-cs"/>
              </a:rPr>
              <a:t>指针与数组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p:cNvSpPr>
          <p:nvPr>
            <p:ph type="body"/>
          </p:nvPr>
        </p:nvSpPr>
        <p:spPr>
          <a:xfrm>
            <a:off x="468313" y="2146300"/>
            <a:ext cx="8358187" cy="3730625"/>
          </a:xfrm>
        </p:spPr>
        <p:txBody>
          <a:bodyPr vert="horz" wrap="square" lIns="91440" tIns="45720" rIns="91440" bIns="45720" anchor="t" anchorCtr="0"/>
          <a:lstStyle/>
          <a:p>
            <a:pPr eaLnBrk="1" hangingPunct="1"/>
            <a:r>
              <a:rPr lang="zh-CN" altLang="en-US" sz="2800" b="1" dirty="0">
                <a:cs typeface="Times New Roman" panose="02020603050405020304" pitchFamily="18" charset="0"/>
              </a:rPr>
              <a:t>函数</a:t>
            </a:r>
            <a:r>
              <a:rPr lang="en-US" altLang="zh-CN" sz="2800" b="1" dirty="0">
                <a:cs typeface="Times New Roman" panose="02020603050405020304" pitchFamily="18" charset="0"/>
              </a:rPr>
              <a:t>main</a:t>
            </a:r>
            <a:r>
              <a:rPr lang="zh-CN" altLang="en-US" sz="2800" b="1" dirty="0">
                <a:cs typeface="Times New Roman" panose="02020603050405020304" pitchFamily="18" charset="0"/>
              </a:rPr>
              <a:t>可以定义形参，其定义格式为：</a:t>
            </a:r>
            <a:endParaRPr lang="zh-CN" altLang="en-US" sz="2800" b="1" dirty="0">
              <a:cs typeface="Times New Roman" panose="02020603050405020304" pitchFamily="18" charset="0"/>
            </a:endParaRPr>
          </a:p>
          <a:p>
            <a:pPr lvl="1"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int main(int argc, char *argv[]);</a:t>
            </a:r>
            <a:endParaRPr lang="en-US" altLang="zh-CN" sz="2400" b="1" dirty="0">
              <a:solidFill>
                <a:srgbClr val="0070C0"/>
              </a:solidFill>
              <a:cs typeface="Times New Roman" panose="02020603050405020304" pitchFamily="18" charset="0"/>
            </a:endParaRPr>
          </a:p>
          <a:p>
            <a:pPr lvl="1" eaLnBrk="1" hangingPunct="1">
              <a:buNone/>
            </a:pPr>
            <a:r>
              <a:rPr lang="en-US" altLang="zh-CN" sz="2400" b="1" dirty="0">
                <a:cs typeface="Times New Roman" panose="02020603050405020304" pitchFamily="18" charset="0"/>
              </a:rPr>
              <a:t>    argc</a:t>
            </a:r>
            <a:r>
              <a:rPr lang="zh-CN" altLang="en-US" sz="2400" b="1" dirty="0">
                <a:cs typeface="Times New Roman" panose="02020603050405020304" pitchFamily="18" charset="0"/>
              </a:rPr>
              <a:t>表示传给函数</a:t>
            </a:r>
            <a:r>
              <a:rPr lang="en-US" altLang="zh-CN" sz="2400" b="1" dirty="0">
                <a:cs typeface="Times New Roman" panose="02020603050405020304" pitchFamily="18" charset="0"/>
              </a:rPr>
              <a:t>main</a:t>
            </a:r>
            <a:r>
              <a:rPr lang="zh-CN" altLang="en-US" sz="2400" b="1" dirty="0">
                <a:cs typeface="Times New Roman" panose="02020603050405020304" pitchFamily="18" charset="0"/>
              </a:rPr>
              <a:t>的参数个数，</a:t>
            </a:r>
            <a:endParaRPr lang="zh-CN" altLang="en-US" sz="2400" b="1" dirty="0">
              <a:cs typeface="Times New Roman" panose="02020603050405020304" pitchFamily="18" charset="0"/>
            </a:endParaRPr>
          </a:p>
          <a:p>
            <a:pPr lvl="1" eaLnBrk="1" hangingPunct="1">
              <a:buNone/>
            </a:pPr>
            <a:r>
              <a:rPr lang="en-US" altLang="zh-CN" sz="2400" b="1" dirty="0">
                <a:cs typeface="Times New Roman" panose="02020603050405020304" pitchFamily="18" charset="0"/>
              </a:rPr>
              <a:t>    argv</a:t>
            </a:r>
            <a:r>
              <a:rPr lang="zh-CN" altLang="en-US" sz="2400" b="1" dirty="0">
                <a:cs typeface="Times New Roman" panose="02020603050405020304" pitchFamily="18" charset="0"/>
              </a:rPr>
              <a:t>是一维数组，每个元素为一个指向字符串的指针。</a:t>
            </a:r>
            <a:endParaRPr lang="zh-CN" altLang="en-US" sz="2400" b="1" dirty="0">
              <a:cs typeface="Times New Roman" panose="02020603050405020304" pitchFamily="18" charset="0"/>
            </a:endParaRPr>
          </a:p>
          <a:p>
            <a:pPr lvl="1" eaLnBrk="1" hangingPunct="1">
              <a:buNone/>
            </a:pPr>
            <a:r>
              <a:rPr lang="zh-CN" altLang="en-US" sz="2000" b="1" dirty="0">
                <a:cs typeface="Times New Roman" panose="02020603050405020304" pitchFamily="18" charset="0"/>
              </a:rPr>
              <a:t>      例如： </a:t>
            </a:r>
            <a:r>
              <a:rPr lang="en-US" altLang="zh-CN" sz="2000" b="1" dirty="0">
                <a:cs typeface="Times New Roman" panose="02020603050405020304" pitchFamily="18" charset="0"/>
              </a:rPr>
              <a:t>copy file1 file2 </a:t>
            </a:r>
            <a:r>
              <a:rPr lang="zh-CN" altLang="en-US" sz="2000" b="1" dirty="0">
                <a:cs typeface="Times New Roman" panose="02020603050405020304" pitchFamily="18" charset="0"/>
              </a:rPr>
              <a:t>执行程序 </a:t>
            </a:r>
            <a:r>
              <a:rPr lang="en-US" altLang="zh-CN" sz="2000" b="1" dirty="0">
                <a:cs typeface="Times New Roman" panose="02020603050405020304" pitchFamily="18" charset="0"/>
              </a:rPr>
              <a:t>copy </a:t>
            </a:r>
            <a:r>
              <a:rPr lang="zh-CN" altLang="en-US" sz="2000" b="1" dirty="0">
                <a:cs typeface="Times New Roman" panose="02020603050405020304" pitchFamily="18" charset="0"/>
              </a:rPr>
              <a:t>时，将得到参数：</a:t>
            </a:r>
            <a:endParaRPr lang="zh-CN" altLang="en-US"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argc</a:t>
            </a:r>
            <a:r>
              <a:rPr lang="zh-CN" altLang="en-US" sz="2000" b="1" dirty="0">
                <a:cs typeface="Times New Roman" panose="02020603050405020304" pitchFamily="18" charset="0"/>
              </a:rPr>
              <a:t>：</a:t>
            </a:r>
            <a:r>
              <a:rPr lang="en-US" altLang="zh-CN" sz="2000" b="1" dirty="0">
                <a:cs typeface="Times New Roman" panose="02020603050405020304" pitchFamily="18" charset="0"/>
              </a:rPr>
              <a:t>3</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argv[0]</a:t>
            </a:r>
            <a:r>
              <a:rPr lang="zh-CN" altLang="en-US" sz="2000" b="1" dirty="0">
                <a:cs typeface="Times New Roman" panose="02020603050405020304" pitchFamily="18" charset="0"/>
              </a:rPr>
              <a:t>：</a:t>
            </a:r>
            <a:r>
              <a:rPr lang="en-US" altLang="zh-CN" sz="2000" b="1" dirty="0">
                <a:cs typeface="Times New Roman" panose="02020603050405020304" pitchFamily="18" charset="0"/>
              </a:rPr>
              <a:t>"copy"</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argv[1]</a:t>
            </a:r>
            <a:r>
              <a:rPr lang="zh-CN" altLang="en-US" sz="2000" b="1" dirty="0">
                <a:cs typeface="Times New Roman" panose="02020603050405020304" pitchFamily="18" charset="0"/>
              </a:rPr>
              <a:t>：</a:t>
            </a:r>
            <a:r>
              <a:rPr lang="en-US" altLang="zh-CN" sz="2000" b="1" dirty="0">
                <a:cs typeface="Times New Roman" panose="02020603050405020304" pitchFamily="18" charset="0"/>
              </a:rPr>
              <a:t>"file1"</a:t>
            </a:r>
            <a:endParaRPr lang="en-US" altLang="zh-CN" sz="2000" b="1" dirty="0">
              <a:cs typeface="Times New Roman" panose="02020603050405020304" pitchFamily="18" charset="0"/>
            </a:endParaRPr>
          </a:p>
          <a:p>
            <a:pPr lvl="1" eaLnBrk="1" hangingPunct="1">
              <a:buNone/>
            </a:pPr>
            <a:r>
              <a:rPr lang="en-US" altLang="zh-CN" sz="2000" b="1" dirty="0">
                <a:cs typeface="Times New Roman" panose="02020603050405020304" pitchFamily="18" charset="0"/>
              </a:rPr>
              <a:t>                   argv[2]</a:t>
            </a:r>
            <a:r>
              <a:rPr lang="zh-CN" altLang="en-US" sz="2000" b="1" dirty="0">
                <a:cs typeface="Times New Roman" panose="02020603050405020304" pitchFamily="18" charset="0"/>
              </a:rPr>
              <a:t>：</a:t>
            </a:r>
            <a:r>
              <a:rPr lang="en-US" altLang="zh-CN" sz="2000" b="1" dirty="0">
                <a:cs typeface="Times New Roman" panose="02020603050405020304" pitchFamily="18" charset="0"/>
              </a:rPr>
              <a:t>"file2" </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5.5.5 </a:t>
            </a:r>
            <a:r>
              <a:rPr kumimoji="0" lang="zh-CN" altLang="en-US" sz="4000" b="1" kern="0" cap="none" spc="0" normalizeH="0" baseline="0" noProof="0" dirty="0">
                <a:solidFill>
                  <a:schemeClr val="tx2"/>
                </a:solidFill>
                <a:latin typeface="+mj-lt"/>
                <a:ea typeface="+mj-ea"/>
                <a:cs typeface="+mj-cs"/>
              </a:rPr>
              <a:t>指针与数组</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p:cNvSpPr>
          <p:nvPr>
            <p:ph type="body"/>
          </p:nvPr>
        </p:nvSpPr>
        <p:spPr>
          <a:xfrm>
            <a:off x="250825" y="2060575"/>
            <a:ext cx="8496300" cy="3937000"/>
          </a:xfrm>
        </p:spPr>
        <p:txBody>
          <a:bodyPr vert="horz" wrap="square" lIns="91440" tIns="45720" rIns="91440" bIns="45720" anchor="t" anchorCtr="0"/>
          <a:lstStyle/>
          <a:p>
            <a:pPr marL="360680" indent="-360680" algn="just" eaLnBrk="1" hangingPunct="1"/>
            <a:r>
              <a:rPr lang="en-US" altLang="zh-CN" sz="2600" b="1" dirty="0">
                <a:cs typeface="Times New Roman" panose="02020603050405020304" pitchFamily="18" charset="0"/>
              </a:rPr>
              <a:t>C++</a:t>
            </a:r>
            <a:r>
              <a:rPr lang="zh-CN" altLang="en-US" sz="2600" b="1" dirty="0">
                <a:cs typeface="Times New Roman" panose="02020603050405020304" pitchFamily="18" charset="0"/>
              </a:rPr>
              <a:t>中可以定义一个指针变量，使其指向函数。格式：</a:t>
            </a:r>
            <a:endParaRPr lang="en-US" altLang="zh-CN" sz="2600" b="1" dirty="0">
              <a:cs typeface="Times New Roman" panose="02020603050405020304" pitchFamily="18" charset="0"/>
            </a:endParaRPr>
          </a:p>
          <a:p>
            <a:pPr marL="760730" lvl="1" indent="-360680" algn="just"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&lt;</a:t>
            </a:r>
            <a:r>
              <a:rPr lang="zh-CN" altLang="en-US" sz="2400" b="1" dirty="0">
                <a:solidFill>
                  <a:srgbClr val="0070C0"/>
                </a:solidFill>
                <a:cs typeface="Times New Roman" panose="02020603050405020304" pitchFamily="18" charset="0"/>
              </a:rPr>
              <a:t>返回类型</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指针变量</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形参列表</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marL="760730" lvl="1" indent="-360680" algn="just" eaLnBrk="1" hangingPunct="1">
              <a:buFont typeface="Wingdings" panose="05000000000000000000" pitchFamily="2" charset="2"/>
              <a:buChar char="l"/>
            </a:pPr>
            <a:r>
              <a:rPr lang="en-US" altLang="zh-CN" sz="2400" b="1" dirty="0">
                <a:solidFill>
                  <a:srgbClr val="0070C0"/>
                </a:solidFill>
                <a:cs typeface="Times New Roman" panose="02020603050405020304" pitchFamily="18" charset="0"/>
              </a:rPr>
              <a:t>typedef &lt;</a:t>
            </a:r>
            <a:r>
              <a:rPr lang="zh-CN" altLang="en-US" sz="2400" b="1" dirty="0">
                <a:solidFill>
                  <a:srgbClr val="0070C0"/>
                </a:solidFill>
                <a:cs typeface="Times New Roman" panose="02020603050405020304" pitchFamily="18" charset="0"/>
              </a:rPr>
              <a:t>返回类型</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函数指针类型名</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形参列表</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marL="760730" lvl="1" indent="-360680" algn="just" eaLnBrk="1" hangingPunct="1">
              <a:buNone/>
            </a:pPr>
            <a:r>
              <a:rPr lang="en-US" altLang="zh-CN" sz="2400" b="1" dirty="0">
                <a:solidFill>
                  <a:srgbClr val="0070C0"/>
                </a:solidFill>
                <a:cs typeface="Times New Roman" panose="02020603050405020304" pitchFamily="18" charset="0"/>
              </a:rPr>
              <a:t>     &lt;</a:t>
            </a:r>
            <a:r>
              <a:rPr lang="zh-CN" altLang="en-US" sz="2400" b="1" dirty="0">
                <a:solidFill>
                  <a:srgbClr val="0070C0"/>
                </a:solidFill>
                <a:cs typeface="Times New Roman" panose="02020603050405020304" pitchFamily="18" charset="0"/>
              </a:rPr>
              <a:t>函数指针类型名</a:t>
            </a:r>
            <a:r>
              <a:rPr lang="en-US" altLang="zh-CN" sz="2400" b="1" dirty="0">
                <a:solidFill>
                  <a:srgbClr val="0070C0"/>
                </a:solidFill>
                <a:cs typeface="Times New Roman" panose="02020603050405020304" pitchFamily="18" charset="0"/>
              </a:rPr>
              <a:t>&gt; &lt;</a:t>
            </a:r>
            <a:r>
              <a:rPr lang="zh-CN" altLang="en-US" sz="2400" b="1" dirty="0">
                <a:solidFill>
                  <a:srgbClr val="0070C0"/>
                </a:solidFill>
                <a:cs typeface="Times New Roman" panose="02020603050405020304" pitchFamily="18" charset="0"/>
              </a:rPr>
              <a:t>指针变量</a:t>
            </a:r>
            <a:r>
              <a:rPr lang="en-US" altLang="zh-CN" sz="2400" b="1" dirty="0">
                <a:solidFill>
                  <a:srgbClr val="0070C0"/>
                </a:solidFill>
                <a:cs typeface="Times New Roman" panose="02020603050405020304" pitchFamily="18" charset="0"/>
              </a:rPr>
              <a:t>&gt;;</a:t>
            </a:r>
            <a:endParaRPr lang="en-US" altLang="zh-CN" sz="2400" b="1" dirty="0">
              <a:solidFill>
                <a:srgbClr val="0070C0"/>
              </a:solidFill>
              <a:cs typeface="Times New Roman" panose="02020603050405020304" pitchFamily="18" charset="0"/>
            </a:endParaRPr>
          </a:p>
          <a:p>
            <a:pPr marL="1160780" lvl="2" indent="-360680" algn="just" eaLnBrk="1" hangingPunct="1">
              <a:spcAft>
                <a:spcPts val="1200"/>
              </a:spcAft>
              <a:buFont typeface="Wingdings" panose="05000000000000000000" pitchFamily="2" charset="2"/>
              <a:buChar char="Ø"/>
            </a:pPr>
            <a:r>
              <a:rPr lang="zh-CN" altLang="en-US" sz="2000" b="1" dirty="0">
                <a:ea typeface="楷体_GB2312" pitchFamily="1" charset="-122"/>
              </a:rPr>
              <a:t>例如：</a:t>
            </a:r>
            <a:r>
              <a:rPr lang="en-US" altLang="zh-CN" sz="2000" b="1" dirty="0">
                <a:solidFill>
                  <a:srgbClr val="FF0000"/>
                </a:solidFill>
                <a:ea typeface="楷体_GB2312" pitchFamily="1" charset="-122"/>
              </a:rPr>
              <a:t>double (*fp)(int);</a:t>
            </a:r>
            <a:r>
              <a:rPr lang="en-US" altLang="zh-CN" sz="2000" b="1" dirty="0">
                <a:ea typeface="楷体_GB2312" pitchFamily="1" charset="-122"/>
              </a:rPr>
              <a:t>  //fp</a:t>
            </a:r>
            <a:r>
              <a:rPr lang="zh-CN" altLang="en-US" sz="2000" b="1" dirty="0">
                <a:ea typeface="楷体_GB2312" pitchFamily="1" charset="-122"/>
              </a:rPr>
              <a:t>是一个指向函数的指针变量</a:t>
            </a:r>
            <a:endParaRPr lang="zh-CN" altLang="en-US" sz="2000" b="1" dirty="0">
              <a:ea typeface="楷体_GB2312" pitchFamily="1" charset="-122"/>
            </a:endParaRPr>
          </a:p>
          <a:p>
            <a:pPr marL="760730" lvl="1" indent="-360680" eaLnBrk="1" hangingPunct="1">
              <a:buFont typeface="Wingdings" panose="05000000000000000000" pitchFamily="2" charset="2"/>
              <a:buChar char="l"/>
            </a:pPr>
            <a:r>
              <a:rPr lang="zh-CN" altLang="en-US" sz="2400" b="1" dirty="0">
                <a:cs typeface="Times New Roman" panose="02020603050405020304" pitchFamily="18" charset="0"/>
              </a:rPr>
              <a:t>给函数指针赋值，可以用</a:t>
            </a:r>
            <a:r>
              <a:rPr lang="zh-CN" altLang="en-US" sz="2400" b="1" dirty="0">
                <a:solidFill>
                  <a:srgbClr val="0070C0"/>
                </a:solidFill>
                <a:cs typeface="Times New Roman" panose="02020603050405020304" pitchFamily="18" charset="0"/>
              </a:rPr>
              <a:t>取地址操作符</a:t>
            </a:r>
            <a:r>
              <a:rPr lang="en-US" altLang="zh-CN" sz="2400" b="1" dirty="0">
                <a:solidFill>
                  <a:srgbClr val="0070C0"/>
                </a:solidFill>
                <a:cs typeface="Times New Roman" panose="02020603050405020304" pitchFamily="18" charset="0"/>
              </a:rPr>
              <a:t>&amp;</a:t>
            </a:r>
            <a:r>
              <a:rPr lang="zh-CN" altLang="en-US" sz="2400" b="1" dirty="0">
                <a:cs typeface="Times New Roman" panose="02020603050405020304" pitchFamily="18" charset="0"/>
              </a:rPr>
              <a:t>获得函数的内存地址，或直接用函数名来表示。</a:t>
            </a:r>
            <a:endParaRPr lang="en-US" altLang="zh-CN" sz="2400" b="1" dirty="0">
              <a:cs typeface="Times New Roman" panose="02020603050405020304" pitchFamily="18" charset="0"/>
            </a:endParaRPr>
          </a:p>
          <a:p>
            <a:pPr marL="1160780" lvl="2" indent="-360680" eaLnBrk="1" hangingPunct="1">
              <a:buFont typeface="Wingdings" panose="05000000000000000000" pitchFamily="2" charset="2"/>
              <a:buChar char="Ø"/>
            </a:pPr>
            <a:r>
              <a:rPr lang="zh-CN" altLang="en-US" sz="2000" b="1" dirty="0">
                <a:ea typeface="楷体_GB2312" pitchFamily="1" charset="-122"/>
              </a:rPr>
              <a:t>例如：</a:t>
            </a:r>
            <a:r>
              <a:rPr lang="en-US" altLang="zh-CN" sz="2000" b="1" dirty="0">
                <a:ea typeface="楷体_GB2312" pitchFamily="1" charset="-122"/>
              </a:rPr>
              <a:t>double f(int x) { ... }</a:t>
            </a:r>
            <a:endParaRPr lang="en-US" altLang="zh-CN" sz="2000" b="1" dirty="0">
              <a:ea typeface="楷体_GB2312" pitchFamily="1" charset="-122"/>
            </a:endParaRPr>
          </a:p>
          <a:p>
            <a:pPr marL="760730" lvl="1" indent="-360680" eaLnBrk="1" hangingPunct="1">
              <a:spcAft>
                <a:spcPts val="1200"/>
              </a:spcAft>
              <a:buNone/>
            </a:pPr>
            <a:r>
              <a:rPr lang="en-US" altLang="zh-CN" sz="2000" b="1" dirty="0">
                <a:solidFill>
                  <a:srgbClr val="FF0000"/>
                </a:solidFill>
                <a:cs typeface="Times New Roman" panose="02020603050405020304" pitchFamily="18" charset="0"/>
              </a:rPr>
              <a:t>                      fp = &amp;f;</a:t>
            </a:r>
            <a:r>
              <a:rPr lang="en-US" altLang="zh-CN" sz="2000" b="1" dirty="0">
                <a:cs typeface="Times New Roman" panose="02020603050405020304" pitchFamily="18" charset="0"/>
              </a:rPr>
              <a:t>  //</a:t>
            </a:r>
            <a:r>
              <a:rPr lang="zh-CN" altLang="en-US" sz="2000" b="1" dirty="0">
                <a:cs typeface="Times New Roman" panose="02020603050405020304" pitchFamily="18" charset="0"/>
              </a:rPr>
              <a:t>或者</a:t>
            </a:r>
            <a:r>
              <a:rPr lang="en-US" altLang="zh-CN" sz="2000" b="1" dirty="0">
                <a:cs typeface="Times New Roman" panose="02020603050405020304" pitchFamily="18" charset="0"/>
              </a:rPr>
              <a:t>fp = f; </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5.5.6 </a:t>
            </a:r>
            <a:r>
              <a:rPr kumimoji="0" lang="zh-CN" altLang="en-US" sz="4000" b="1" kern="0" cap="none" spc="0" normalizeH="0" baseline="0" noProof="0" dirty="0">
                <a:solidFill>
                  <a:schemeClr val="tx2"/>
                </a:solidFill>
                <a:latin typeface="+mj-lt"/>
                <a:ea typeface="+mj-ea"/>
                <a:cs typeface="+mj-cs"/>
              </a:rPr>
              <a:t>函数指针</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body" idx="1"/>
          </p:nvPr>
        </p:nvSpPr>
        <p:spPr>
          <a:xfrm>
            <a:off x="755576" y="1556792"/>
            <a:ext cx="7920038" cy="4584700"/>
          </a:xfrm>
        </p:spPr>
        <p:txBody>
          <a:bodyPr vert="horz" wrap="square" lIns="91440" tIns="45720" rIns="91440" bIns="45720" numCol="1" anchor="t" anchorCtr="0" compatLnSpc="1"/>
          <a:lstStyle/>
          <a:p>
            <a:pPr marL="360680" marR="0" lvl="0" indent="-3606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通过函数指针调用函数可采用下面的形式：</a:t>
            </a:r>
            <a:endPar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60730" marR="0" lvl="1" indent="-36068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指针变量</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 (&lt;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实参列表</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760730" marR="0" lvl="1" indent="-360680"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指针变量</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 (&lt;</a:t>
            </a:r>
            <a:r>
              <a:rPr kumimoji="0" lang="zh-CN" altLang="en-US"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实参列表</a:t>
            </a:r>
            <a:r>
              <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mn-lt"/>
              <a:ea typeface="+mn-ea"/>
              <a:cs typeface="Times New Roman" panose="02020603050405020304" pitchFamily="18" charset="0"/>
            </a:endParaRPr>
          </a:p>
          <a:p>
            <a:pPr marL="1160780" marR="0" lvl="2" indent="-36068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a:t>
            </a:r>
            <a:r>
              <a:rPr kumimoji="0" lang="en-US" altLang="zh-CN" sz="2000" b="1" i="0" u="none" strike="noStrike" kern="0" cap="none" spc="0" normalizeH="0" baseline="0" noProof="0" dirty="0" err="1">
                <a:ln>
                  <a:noFill/>
                </a:ln>
                <a:solidFill>
                  <a:srgbClr val="FF0000"/>
                </a:solidFill>
                <a:effectLst/>
                <a:uLnTx/>
                <a:uFillTx/>
                <a:latin typeface="+mn-lt"/>
                <a:ea typeface="+mn-ea"/>
                <a:cs typeface="Times New Roman" panose="02020603050405020304" pitchFamily="18" charset="0"/>
              </a:rPr>
              <a:t>fp</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)(10);  </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或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fp</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(10);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60780" marR="0" lvl="2" indent="-36068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endParaRPr kumimoji="0" lang="en-US" altLang="zh-CN" sz="8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a:p>
            <a:pPr marL="341630" marR="0" lvl="0" indent="-34163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向函数传递函数</a:t>
            </a:r>
            <a:endParaRPr kumimoji="0" lang="en-US" altLang="zh-CN" sz="28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形参为函数指针类型，实参为函数地址。例如： </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g(int);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func</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int (*</a:t>
            </a:r>
            <a:r>
              <a:rPr kumimoji="0" lang="en-US" altLang="zh-CN" sz="2000" b="1" i="0" u="none" strike="noStrike" kern="0" cap="none" spc="0" normalizeH="0" baseline="0" noProof="0" dirty="0" err="1">
                <a:ln>
                  <a:noFill/>
                </a:ln>
                <a:solidFill>
                  <a:srgbClr val="FF0000"/>
                </a:solidFill>
                <a:effectLst/>
                <a:uLnTx/>
                <a:uFillTx/>
                <a:latin typeface="+mn-lt"/>
                <a:ea typeface="+mn-ea"/>
                <a:cs typeface="Times New Roman" panose="02020603050405020304" pitchFamily="18" charset="0"/>
              </a:rPr>
              <a:t>fp</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)(int x) ) </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 }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参数为一个函数指针类型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main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141730" marR="0" lvl="2" indent="-22733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mn-lt"/>
                <a:ea typeface="宋体" panose="02010600030101010101" pitchFamily="2" charset="-122"/>
                <a:cs typeface="Times New Roman" panose="02020603050405020304" pitchFamily="18" charset="0"/>
              </a:rPr>
              <a:t>func</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(&amp;g);  //</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或</a:t>
            </a:r>
            <a:r>
              <a:rPr kumimoji="0" lang="en-US" altLang="zh-CN" sz="2000" b="1" i="0" u="none" strike="noStrike" kern="0" cap="none" spc="0" normalizeH="0" baseline="0" noProof="0" dirty="0" err="1">
                <a:ln>
                  <a:noFill/>
                </a:ln>
                <a:solidFill>
                  <a:schemeClr val="tx2"/>
                </a:solidFill>
                <a:effectLst/>
                <a:uLnTx/>
                <a:uFillTx/>
                <a:latin typeface="+mn-lt"/>
                <a:ea typeface="宋体" panose="02010600030101010101" pitchFamily="2" charset="-122"/>
                <a:cs typeface="Times New Roman" panose="02020603050405020304" pitchFamily="18" charset="0"/>
              </a:rPr>
              <a:t>func</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(g);</a:t>
            </a:r>
            <a:endPar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a:p>
            <a:pPr marL="1141730" marR="0" lvl="2" indent="-22733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rPr>
              <a:t>}</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5.5.6 </a:t>
            </a:r>
            <a:r>
              <a:rPr kumimoji="0" lang="zh-CN" altLang="en-US" sz="4000" b="1" kern="0" cap="none" spc="0" normalizeH="0" baseline="0" noProof="0" dirty="0">
                <a:solidFill>
                  <a:schemeClr val="tx2"/>
                </a:solidFill>
                <a:latin typeface="+mj-lt"/>
                <a:ea typeface="+mj-ea"/>
                <a:cs typeface="+mj-cs"/>
              </a:rPr>
              <a:t>函数指针</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p:nvPr>
        </p:nvSpPr>
        <p:spPr>
          <a:xfrm>
            <a:off x="507999" y="70485"/>
            <a:ext cx="8225891" cy="884555"/>
          </a:xfrm>
          <a:solidFill>
            <a:schemeClr val="bg1"/>
          </a:solidFill>
        </p:spPr>
        <p:txBody>
          <a:bodyPr vert="horz" wrap="square" lIns="91440" tIns="45720" rIns="91440" bIns="45720" anchor="ctr" anchorCtr="0"/>
          <a:lstStyle/>
          <a:p>
            <a:pPr eaLnBrk="1" hangingPunct="1"/>
            <a:r>
              <a:rPr lang="zh-CN" altLang="zh-CN" sz="3200" b="1" dirty="0">
                <a:latin typeface="楷体_GB2312" pitchFamily="1" charset="-122"/>
              </a:rPr>
              <a:t>例：编写一个程序，根据输入的要求执行在一个函数表中定义的某个函数。</a:t>
            </a:r>
            <a:r>
              <a:rPr lang="en-US" altLang="zh-CN" sz="3200" b="1" dirty="0">
                <a:latin typeface="楷体_GB2312" pitchFamily="1" charset="-122"/>
              </a:rPr>
              <a:t>P187</a:t>
            </a:r>
            <a:r>
              <a:rPr lang="zh-CN" altLang="zh-CN" sz="3200" b="1" dirty="0">
                <a:latin typeface="楷体_GB2312" pitchFamily="1" charset="-122"/>
              </a:rPr>
              <a:t> </a:t>
            </a:r>
            <a:endParaRPr lang="zh-CN" altLang="zh-CN" sz="3200" b="1" dirty="0">
              <a:latin typeface="楷体_GB2312" pitchFamily="1" charset="-122"/>
            </a:endParaRPr>
          </a:p>
        </p:txBody>
      </p:sp>
      <p:sp>
        <p:nvSpPr>
          <p:cNvPr id="126979" name="Rectangle 3"/>
          <p:cNvSpPr>
            <a:spLocks noGrp="1"/>
          </p:cNvSpPr>
          <p:nvPr>
            <p:ph type="body"/>
          </p:nvPr>
        </p:nvSpPr>
        <p:spPr>
          <a:xfrm>
            <a:off x="228598" y="955369"/>
            <a:ext cx="8915401" cy="5227637"/>
          </a:xfrm>
        </p:spPr>
        <p:txBody>
          <a:bodyPr vert="horz" wrap="square" lIns="91440" tIns="45720" rIns="91440" bIns="45720" anchor="t" anchorCtr="0"/>
          <a:lstStyle/>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#include &lt;iostream&gt;</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#include &lt;cmath&gt;</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using namespace std;</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const int MAX_LEN=8;</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solidFill>
                  <a:srgbClr val="FF0000"/>
                </a:solidFill>
                <a:latin typeface="Times New Roman" panose="02020603050405020304" pitchFamily="18" charset="0"/>
                <a:cs typeface="Times New Roman" panose="02020603050405020304" pitchFamily="18" charset="0"/>
              </a:rPr>
              <a:t>typedef double (*FP)(double);</a:t>
            </a:r>
            <a:endParaRPr lang="en-US" altLang="zh-CN" sz="1800" b="1" dirty="0">
              <a:solidFill>
                <a:srgbClr val="FF0000"/>
              </a:solidFill>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solidFill>
                  <a:srgbClr val="FF0000"/>
                </a:solidFill>
                <a:latin typeface="Times New Roman" panose="02020603050405020304" pitchFamily="18" charset="0"/>
                <a:cs typeface="Times New Roman" panose="02020603050405020304" pitchFamily="18" charset="0"/>
              </a:rPr>
              <a:t>FP</a:t>
            </a:r>
            <a:r>
              <a:rPr lang="en-US" altLang="zh-CN" sz="1800" b="1" dirty="0">
                <a:latin typeface="Times New Roman" panose="02020603050405020304" pitchFamily="18" charset="0"/>
                <a:cs typeface="Times New Roman" panose="02020603050405020304" pitchFamily="18" charset="0"/>
              </a:rPr>
              <a:t> func_list[MAX_LEN]={sin,cos,tan,asin,acos,atan,log,log10};    //</a:t>
            </a:r>
            <a:r>
              <a:rPr lang="zh-CN" altLang="en-US" sz="1800" b="1" dirty="0">
                <a:latin typeface="Times New Roman" panose="02020603050405020304" pitchFamily="18" charset="0"/>
                <a:cs typeface="Times New Roman" panose="02020603050405020304" pitchFamily="18" charset="0"/>
              </a:rPr>
              <a:t>函数指针构成的数组</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int main()</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int index;</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double x;</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do  //</a:t>
            </a:r>
            <a:r>
              <a:rPr lang="zh-CN" altLang="en-US" sz="1800" b="1" dirty="0">
                <a:latin typeface="Times New Roman" panose="02020603050405020304" pitchFamily="18" charset="0"/>
                <a:cs typeface="Times New Roman" panose="02020603050405020304" pitchFamily="18" charset="0"/>
              </a:rPr>
              <a:t>循环以获得正确的输入</a:t>
            </a:r>
            <a:endParaRPr lang="zh-CN" altLang="en-US" sz="1800" b="1" dirty="0">
              <a:latin typeface="Times New Roman" panose="02020603050405020304" pitchFamily="18" charset="0"/>
              <a:cs typeface="Times New Roman" panose="02020603050405020304" pitchFamily="18" charset="0"/>
            </a:endParaRPr>
          </a:p>
          <a:p>
            <a:pPr eaLnBrk="1" hangingPunct="1">
              <a:lnSpc>
                <a:spcPct val="80000"/>
              </a:lnSpc>
              <a:buNone/>
            </a:pP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cout &lt;&lt; "</a:t>
            </a:r>
            <a:r>
              <a:rPr lang="zh-CN" altLang="en-US" sz="1800" b="1" dirty="0">
                <a:latin typeface="Times New Roman" panose="02020603050405020304" pitchFamily="18" charset="0"/>
                <a:cs typeface="Times New Roman" panose="02020603050405020304" pitchFamily="18" charset="0"/>
              </a:rPr>
              <a:t>请输入要计算的函数</a:t>
            </a:r>
            <a:r>
              <a:rPr lang="en-US" altLang="zh-CN" sz="1800" b="1" dirty="0">
                <a:latin typeface="Times New Roman" panose="02020603050405020304" pitchFamily="18" charset="0"/>
                <a:cs typeface="Times New Roman" panose="02020603050405020304" pitchFamily="18" charset="0"/>
              </a:rPr>
              <a:t>(0:sin 1:cos 2:tan 3:asin\n"</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&lt;&lt; "4:acos 5: atan 6:log 7:log10):";</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cin &gt;&gt; index;</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 while (index &lt; 0 || index &gt; 7);</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cout &lt;&lt; "</a:t>
            </a:r>
            <a:r>
              <a:rPr lang="zh-CN" altLang="en-US" sz="1800" b="1" dirty="0">
                <a:latin typeface="Times New Roman" panose="02020603050405020304" pitchFamily="18" charset="0"/>
                <a:cs typeface="Times New Roman" panose="02020603050405020304" pitchFamily="18" charset="0"/>
              </a:rPr>
              <a:t>请输入参数：</a:t>
            </a:r>
            <a:r>
              <a:rPr lang="en-US" altLang="zh-CN" sz="1800" b="1"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cin &gt;&gt; x;</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cout &lt;&lt; "</a:t>
            </a:r>
            <a:r>
              <a:rPr lang="zh-CN" altLang="en-US" sz="1800" b="1" dirty="0">
                <a:latin typeface="Times New Roman" panose="02020603050405020304" pitchFamily="18" charset="0"/>
                <a:cs typeface="Times New Roman" panose="02020603050405020304" pitchFamily="18" charset="0"/>
              </a:rPr>
              <a:t>结果为：</a:t>
            </a:r>
            <a:r>
              <a:rPr lang="en-US" altLang="zh-CN" sz="1800" b="1" dirty="0">
                <a:latin typeface="Times New Roman" panose="02020603050405020304" pitchFamily="18" charset="0"/>
                <a:cs typeface="Times New Roman" panose="02020603050405020304" pitchFamily="18" charset="0"/>
              </a:rPr>
              <a:t>" &lt;&lt; </a:t>
            </a:r>
            <a:r>
              <a:rPr lang="en-US" altLang="zh-CN" sz="1800" b="1" dirty="0">
                <a:solidFill>
                  <a:srgbClr val="FF0000"/>
                </a:solidFill>
                <a:latin typeface="Times New Roman" panose="02020603050405020304" pitchFamily="18" charset="0"/>
                <a:cs typeface="Times New Roman" panose="02020603050405020304" pitchFamily="18" charset="0"/>
              </a:rPr>
              <a:t>(*func_list[index])(x) </a:t>
            </a:r>
            <a:r>
              <a:rPr lang="en-US" altLang="zh-CN" sz="1800" b="1" dirty="0">
                <a:latin typeface="Times New Roman" panose="02020603050405020304" pitchFamily="18" charset="0"/>
                <a:cs typeface="Times New Roman" panose="02020603050405020304" pitchFamily="18" charset="0"/>
              </a:rPr>
              <a:t>&lt;&lt; endl;</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	return 0;</a:t>
            </a:r>
            <a:endParaRPr lang="en-US" altLang="zh-CN" sz="1800" b="1" dirty="0">
              <a:latin typeface="Times New Roman" panose="02020603050405020304" pitchFamily="18" charset="0"/>
              <a:cs typeface="Times New Roman" panose="02020603050405020304" pitchFamily="18" charset="0"/>
            </a:endParaRPr>
          </a:p>
          <a:p>
            <a:pPr eaLnBrk="1" hangingPunct="1">
              <a:lnSpc>
                <a:spcPct val="80000"/>
              </a:lnSpc>
              <a:buNone/>
            </a:pPr>
            <a:r>
              <a:rPr lang="en-US" altLang="zh-CN" sz="1800" b="1" dirty="0">
                <a:latin typeface="Times New Roman" panose="02020603050405020304" pitchFamily="18" charset="0"/>
                <a:cs typeface="Times New Roman" panose="02020603050405020304" pitchFamily="18" charset="0"/>
              </a:rPr>
              <a:t>}</a:t>
            </a:r>
            <a:endParaRPr lang="en-US" altLang="zh-CN" sz="1800" b="1" dirty="0">
              <a:latin typeface="Times New Roman" panose="02020603050405020304" pitchFamily="18" charset="0"/>
              <a:ea typeface="Times New Roman" panose="02020603050405020304" pitchFamily="18" charset="0"/>
            </a:endParaRPr>
          </a:p>
        </p:txBody>
      </p:sp>
      <p:sp>
        <p:nvSpPr>
          <p:cNvPr id="3" name="灯片编号占位符 2"/>
          <p:cNvSpPr>
            <a:spLocks noGrp="1"/>
          </p:cNvSpPr>
          <p:nvPr>
            <p:ph type="sldNum" sz="quarter" idx="12"/>
          </p:nvPr>
        </p:nvSpPr>
        <p:spPr>
          <a:xfrm>
            <a:off x="1524000" y="6248400"/>
            <a:ext cx="1329490"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428625" y="2060575"/>
            <a:ext cx="8215313" cy="2301875"/>
          </a:xfrm>
        </p:spPr>
        <p:txBody>
          <a:bodyPr vert="horz" wrap="square" lIns="91440" tIns="45720" rIns="91440" bIns="45720" numCol="1" anchor="t" anchorCtr="0" compatLnSpc="1"/>
          <a:lstStyle/>
          <a:p>
            <a:pPr marL="441325" marR="0" lvl="1" indent="-44132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
              <a:defRPr/>
            </a:pPr>
            <a:r>
              <a:rPr kumimoji="0" lang="zh-CN" altLang="en-US" sz="2600" b="1" i="0" u="none" strike="noStrike" kern="0" cap="none" spc="0" normalizeH="0" baseline="0" noProof="0" dirty="0">
                <a:ln>
                  <a:noFill/>
                </a:ln>
                <a:solidFill>
                  <a:schemeClr val="tx2"/>
                </a:solidFill>
                <a:effectLst/>
                <a:uLnTx/>
                <a:uFillTx/>
                <a:latin typeface="+mn-lt"/>
                <a:ea typeface="+mn-ea"/>
                <a:cs typeface="+mn-cs"/>
              </a:rPr>
              <a:t>如果一个指针变量所指向的变量类型又是指针类型，则该变量为</a:t>
            </a:r>
            <a:r>
              <a:rPr kumimoji="0" lang="zh-CN" altLang="en-US" sz="2600" b="1" i="0" u="none" strike="noStrike" kern="0" cap="none" spc="0" normalizeH="0" baseline="0" noProof="0" dirty="0">
                <a:ln>
                  <a:noFill/>
                </a:ln>
                <a:solidFill>
                  <a:srgbClr val="FF0000"/>
                </a:solidFill>
                <a:effectLst/>
                <a:uLnTx/>
                <a:uFillTx/>
                <a:latin typeface="+mn-lt"/>
                <a:ea typeface="+mn-ea"/>
                <a:cs typeface="+mn-cs"/>
              </a:rPr>
              <a:t>多级指针</a:t>
            </a:r>
            <a:r>
              <a:rPr kumimoji="0" lang="zh-CN" altLang="en-US" sz="2600" b="1" i="0" u="none" strike="noStrike" kern="0" cap="none" spc="0" normalizeH="0" baseline="0" noProof="0" dirty="0">
                <a:ln>
                  <a:noFill/>
                </a:ln>
                <a:solidFill>
                  <a:schemeClr val="tx2"/>
                </a:solidFill>
                <a:effectLst/>
                <a:uLnTx/>
                <a:uFillTx/>
                <a:latin typeface="+mn-lt"/>
                <a:ea typeface="+mn-ea"/>
                <a:cs typeface="+mn-cs"/>
              </a:rPr>
              <a:t>。例如</a:t>
            </a:r>
            <a:endParaRPr kumimoji="0" lang="en-US" altLang="zh-CN" sz="2600" b="1" i="0" u="none" strike="noStrike" kern="0" cap="none" spc="0" normalizeH="0" baseline="0" noProof="0" dirty="0">
              <a:ln>
                <a:noFill/>
              </a:ln>
              <a:solidFill>
                <a:schemeClr val="tx2"/>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x=0;     </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*p=&amp;x;</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**q = &amp;p</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5.5.7 </a:t>
            </a:r>
            <a:r>
              <a:rPr kumimoji="0" lang="zh-CN" altLang="en-US" sz="4000" b="1" kern="0" cap="none" spc="0" normalizeH="0" baseline="0" noProof="0" dirty="0">
                <a:solidFill>
                  <a:schemeClr val="tx2"/>
                </a:solidFill>
                <a:latin typeface="+mj-lt"/>
                <a:ea typeface="+mj-ea"/>
                <a:cs typeface="+mj-cs"/>
              </a:rPr>
              <a:t>多级指针</a:t>
            </a:r>
            <a:endParaRPr kumimoji="0" lang="zh-CN" altLang="en-US" sz="4000" b="1" kern="0" cap="none" spc="0" normalizeH="0" baseline="0" noProof="0" dirty="0">
              <a:solidFill>
                <a:schemeClr val="tx2"/>
              </a:solidFill>
              <a:latin typeface="+mj-lt"/>
              <a:ea typeface="+mj-ea"/>
              <a:cs typeface="+mj-cs"/>
            </a:endParaRPr>
          </a:p>
        </p:txBody>
      </p:sp>
      <p:sp>
        <p:nvSpPr>
          <p:cNvPr id="128004" name="Rectangle 2"/>
          <p:cNvSpPr/>
          <p:nvPr/>
        </p:nvSpPr>
        <p:spPr>
          <a:xfrm>
            <a:off x="2500313" y="4921250"/>
            <a:ext cx="666750" cy="369888"/>
          </a:xfrm>
          <a:prstGeom prst="rect">
            <a:avLst/>
          </a:prstGeom>
          <a:noFill/>
          <a:ln w="9525" cap="flat" cmpd="sng">
            <a:solidFill>
              <a:schemeClr val="tx1"/>
            </a:solidFill>
            <a:prstDash val="solid"/>
            <a:miter/>
            <a:headEnd type="none" w="med" len="med"/>
            <a:tailEnd type="none" w="med" len="med"/>
          </a:ln>
        </p:spPr>
        <p:txBody>
          <a:bodyPr anchor="ctr" anchorCtr="0">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0"/>
              </a:spcBef>
              <a:buClrTx/>
              <a:buSzTx/>
              <a:buFont typeface="Arial" panose="020B0604020202020204" pitchFamily="34" charset="0"/>
              <a:buNone/>
            </a:pPr>
            <a:r>
              <a:rPr lang="en-US" altLang="zh-CN" sz="1800" b="1" dirty="0">
                <a:solidFill>
                  <a:schemeClr val="tx1"/>
                </a:solidFill>
              </a:rPr>
              <a:t>0</a:t>
            </a:r>
            <a:endParaRPr lang="zh-CN" altLang="en-US" sz="1800" b="1" dirty="0">
              <a:solidFill>
                <a:schemeClr val="tx1"/>
              </a:solidFill>
            </a:endParaRPr>
          </a:p>
        </p:txBody>
      </p:sp>
      <p:sp>
        <p:nvSpPr>
          <p:cNvPr id="128005" name="Rectangle 5"/>
          <p:cNvSpPr/>
          <p:nvPr/>
        </p:nvSpPr>
        <p:spPr>
          <a:xfrm>
            <a:off x="4084638" y="4921250"/>
            <a:ext cx="725487" cy="369888"/>
          </a:xfrm>
          <a:prstGeom prst="rect">
            <a:avLst/>
          </a:prstGeom>
          <a:noFill/>
          <a:ln w="9525" cap="flat" cmpd="sng">
            <a:solidFill>
              <a:schemeClr val="tx1"/>
            </a:solidFill>
            <a:prstDash val="solid"/>
            <a:miter/>
            <a:headEnd type="none" w="med" len="med"/>
            <a:tailEnd type="none" w="med" len="med"/>
          </a:ln>
        </p:spPr>
        <p:txBody>
          <a:bodyPr anchor="ctr" anchorCtr="0">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28006" name="Line 6"/>
          <p:cNvSpPr/>
          <p:nvPr/>
        </p:nvSpPr>
        <p:spPr>
          <a:xfrm flipH="1">
            <a:off x="3167063" y="5143500"/>
            <a:ext cx="1285875" cy="0"/>
          </a:xfrm>
          <a:prstGeom prst="line">
            <a:avLst/>
          </a:prstGeom>
          <a:ln w="9525" cap="flat" cmpd="sng">
            <a:solidFill>
              <a:schemeClr val="tx1"/>
            </a:solidFill>
            <a:prstDash val="solid"/>
            <a:headEnd type="none" w="med" len="med"/>
            <a:tailEnd type="triangle" w="med" len="med"/>
          </a:ln>
        </p:spPr>
      </p:sp>
      <p:sp>
        <p:nvSpPr>
          <p:cNvPr id="128007" name="Text Box 7"/>
          <p:cNvSpPr txBox="1"/>
          <p:nvPr/>
        </p:nvSpPr>
        <p:spPr>
          <a:xfrm>
            <a:off x="2667000" y="4429125"/>
            <a:ext cx="390525" cy="461963"/>
          </a:xfrm>
          <a:prstGeom prst="rect">
            <a:avLst/>
          </a:prstGeom>
          <a:noFill/>
          <a:ln w="9525">
            <a:noFill/>
          </a:ln>
        </p:spPr>
        <p:txBody>
          <a:bodyPr wrap="none">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50000"/>
              </a:spcBef>
              <a:buClrTx/>
              <a:buSzTx/>
              <a:buFont typeface="Arial" panose="020B0604020202020204" pitchFamily="34" charset="0"/>
              <a:buNone/>
            </a:pPr>
            <a:r>
              <a:rPr lang="en-US" altLang="zh-CN" sz="2400" b="1" dirty="0">
                <a:solidFill>
                  <a:schemeClr val="tx1"/>
                </a:solidFill>
                <a:latin typeface="Verdana" panose="020B0604030504040204" pitchFamily="34" charset="0"/>
              </a:rPr>
              <a:t>x</a:t>
            </a:r>
            <a:endParaRPr lang="zh-CN" altLang="en-US" sz="2400" b="1" dirty="0">
              <a:solidFill>
                <a:schemeClr val="tx1"/>
              </a:solidFill>
              <a:latin typeface="Verdana" panose="020B0604030504040204" pitchFamily="34" charset="0"/>
            </a:endParaRPr>
          </a:p>
        </p:txBody>
      </p:sp>
      <p:sp>
        <p:nvSpPr>
          <p:cNvPr id="128008" name="Text Box 8"/>
          <p:cNvSpPr txBox="1"/>
          <p:nvPr/>
        </p:nvSpPr>
        <p:spPr>
          <a:xfrm>
            <a:off x="4267200" y="4429125"/>
            <a:ext cx="400050" cy="461963"/>
          </a:xfrm>
          <a:prstGeom prst="rect">
            <a:avLst/>
          </a:prstGeom>
          <a:noFill/>
          <a:ln w="9525">
            <a:noFill/>
          </a:ln>
        </p:spPr>
        <p:txBody>
          <a:bodyPr wrap="none">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50000"/>
              </a:spcBef>
              <a:buClrTx/>
              <a:buSzTx/>
              <a:buFont typeface="Arial" panose="020B0604020202020204" pitchFamily="34" charset="0"/>
              <a:buNone/>
            </a:pPr>
            <a:r>
              <a:rPr lang="en-US" altLang="zh-CN" sz="2400" b="1" dirty="0">
                <a:solidFill>
                  <a:schemeClr val="tx1"/>
                </a:solidFill>
                <a:latin typeface="Verdana" panose="020B0604030504040204" pitchFamily="34" charset="0"/>
              </a:rPr>
              <a:t>p</a:t>
            </a:r>
            <a:endParaRPr lang="zh-CN" altLang="en-US" sz="2400" b="1" dirty="0">
              <a:solidFill>
                <a:schemeClr val="tx1"/>
              </a:solidFill>
              <a:latin typeface="Verdana" panose="020B0604030504040204" pitchFamily="34" charset="0"/>
            </a:endParaRPr>
          </a:p>
        </p:txBody>
      </p:sp>
      <p:sp>
        <p:nvSpPr>
          <p:cNvPr id="128009" name="Rectangle 5"/>
          <p:cNvSpPr/>
          <p:nvPr/>
        </p:nvSpPr>
        <p:spPr>
          <a:xfrm>
            <a:off x="5727700" y="4918075"/>
            <a:ext cx="725488" cy="368300"/>
          </a:xfrm>
          <a:prstGeom prst="rect">
            <a:avLst/>
          </a:prstGeom>
          <a:noFill/>
          <a:ln w="9525" cap="flat" cmpd="sng">
            <a:solidFill>
              <a:schemeClr val="tx1"/>
            </a:solidFill>
            <a:prstDash val="solid"/>
            <a:miter/>
            <a:headEnd type="none" w="med" len="med"/>
            <a:tailEnd type="none" w="med" len="med"/>
          </a:ln>
        </p:spPr>
        <p:txBody>
          <a:bodyPr anchor="ctr" anchorCtr="0">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eaLnBrk="1" hangingPunct="1">
              <a:spcBef>
                <a:spcPct val="0"/>
              </a:spcBef>
              <a:buClrTx/>
              <a:buSzTx/>
              <a:buFont typeface="Arial" panose="020B0604020202020204" pitchFamily="34" charset="0"/>
              <a:buNone/>
            </a:pPr>
            <a:endParaRPr lang="zh-CN" altLang="en-US" sz="1800" b="1" dirty="0">
              <a:solidFill>
                <a:schemeClr val="tx1"/>
              </a:solidFill>
            </a:endParaRPr>
          </a:p>
        </p:txBody>
      </p:sp>
      <p:sp>
        <p:nvSpPr>
          <p:cNvPr id="128010" name="Line 6"/>
          <p:cNvSpPr/>
          <p:nvPr/>
        </p:nvSpPr>
        <p:spPr>
          <a:xfrm flipH="1">
            <a:off x="4810125" y="5138738"/>
            <a:ext cx="1285875" cy="0"/>
          </a:xfrm>
          <a:prstGeom prst="line">
            <a:avLst/>
          </a:prstGeom>
          <a:ln w="9525" cap="flat" cmpd="sng">
            <a:solidFill>
              <a:schemeClr val="tx1"/>
            </a:solidFill>
            <a:prstDash val="solid"/>
            <a:headEnd type="none" w="med" len="med"/>
            <a:tailEnd type="triangle" w="med" len="med"/>
          </a:ln>
        </p:spPr>
      </p:sp>
      <p:sp>
        <p:nvSpPr>
          <p:cNvPr id="128011" name="Text Box 8"/>
          <p:cNvSpPr txBox="1"/>
          <p:nvPr/>
        </p:nvSpPr>
        <p:spPr>
          <a:xfrm>
            <a:off x="5881688" y="4429125"/>
            <a:ext cx="400050" cy="461963"/>
          </a:xfrm>
          <a:prstGeom prst="rect">
            <a:avLst/>
          </a:prstGeom>
          <a:noFill/>
          <a:ln w="9525">
            <a:noFill/>
          </a:ln>
        </p:spPr>
        <p:txBody>
          <a:bodyPr wrap="none">
            <a:spAutoFit/>
          </a:bodyPr>
          <a:lstStyle>
            <a:lvl1pPr marL="341630" indent="-34163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1680" indent="-28448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1730" indent="-22733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598930" indent="-22733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6130" indent="-22733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lgn="ctr" eaLnBrk="1" hangingPunct="1">
              <a:spcBef>
                <a:spcPct val="50000"/>
              </a:spcBef>
              <a:buClrTx/>
              <a:buSzTx/>
              <a:buFont typeface="Arial" panose="020B0604020202020204" pitchFamily="34" charset="0"/>
              <a:buNone/>
            </a:pPr>
            <a:r>
              <a:rPr lang="en-US" altLang="zh-CN" sz="2400" b="1" dirty="0">
                <a:solidFill>
                  <a:schemeClr val="tx1"/>
                </a:solidFill>
                <a:latin typeface="Verdana" panose="020B0604030504040204" pitchFamily="34" charset="0"/>
              </a:rPr>
              <a:t>q</a:t>
            </a:r>
            <a:endParaRPr lang="zh-CN" altLang="en-US" sz="2400" b="1" dirty="0">
              <a:solidFill>
                <a:schemeClr val="tx1"/>
              </a:solidFill>
              <a:latin typeface="Verdana" panose="020B0604030504040204" pitchFamily="34" charset="0"/>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9027" name="Rectangle 3"/>
          <p:cNvSpPr>
            <a:spLocks noGrp="1"/>
          </p:cNvSpPr>
          <p:nvPr>
            <p:ph type="body" idx="4294967295"/>
          </p:nvPr>
        </p:nvSpPr>
        <p:spPr>
          <a:xfrm>
            <a:off x="1524000" y="2460511"/>
            <a:ext cx="5214938" cy="3200400"/>
          </a:xfrm>
        </p:spPr>
        <p:txBody>
          <a:bodyPr vert="horz" wrap="square" lIns="91440" tIns="45720" rIns="91440" bIns="45720" anchor="t" anchorCtr="0"/>
          <a:lstStyle/>
          <a:p>
            <a:pPr eaLnBrk="1" hangingPunct="1">
              <a:buNone/>
            </a:pPr>
            <a:r>
              <a:rPr lang="en-US" altLang="zh-CN" sz="2800" b="1" dirty="0"/>
              <a:t>5.1 </a:t>
            </a:r>
            <a:r>
              <a:rPr lang="zh-CN" altLang="zh-CN" sz="2800" b="1" dirty="0"/>
              <a:t>枚举类型</a:t>
            </a:r>
            <a:endParaRPr lang="zh-CN" altLang="zh-CN" sz="2800" b="1" dirty="0"/>
          </a:p>
          <a:p>
            <a:pPr eaLnBrk="1" hangingPunct="1">
              <a:buNone/>
            </a:pPr>
            <a:r>
              <a:rPr lang="en-US" altLang="zh-CN" sz="2800" b="1" dirty="0"/>
              <a:t>5.2 </a:t>
            </a:r>
            <a:r>
              <a:rPr lang="zh-CN" altLang="zh-CN" sz="2800" b="1" dirty="0"/>
              <a:t>数组类型</a:t>
            </a:r>
            <a:endParaRPr lang="zh-CN" altLang="zh-CN" sz="2800" b="1" dirty="0"/>
          </a:p>
          <a:p>
            <a:pPr eaLnBrk="1" hangingPunct="1">
              <a:buNone/>
            </a:pPr>
            <a:r>
              <a:rPr lang="en-US" altLang="zh-CN" sz="2800" b="1" dirty="0"/>
              <a:t>5.3 </a:t>
            </a:r>
            <a:r>
              <a:rPr lang="zh-CN" altLang="zh-CN" sz="2800" b="1" dirty="0"/>
              <a:t>结构类型</a:t>
            </a:r>
            <a:endParaRPr lang="en-US" altLang="zh-CN" sz="2800" b="1" dirty="0"/>
          </a:p>
          <a:p>
            <a:pPr eaLnBrk="1" hangingPunct="1">
              <a:buNone/>
            </a:pPr>
            <a:r>
              <a:rPr lang="en-US" altLang="zh-CN" sz="2800" b="1" dirty="0"/>
              <a:t>5.4 </a:t>
            </a:r>
            <a:r>
              <a:rPr lang="zh-CN" altLang="zh-CN" sz="2800" b="1" dirty="0"/>
              <a:t>联合类型</a:t>
            </a:r>
            <a:endParaRPr lang="zh-CN" altLang="zh-CN" sz="2800" b="1" dirty="0"/>
          </a:p>
          <a:p>
            <a:pPr eaLnBrk="1" hangingPunct="1">
              <a:buNone/>
            </a:pPr>
            <a:r>
              <a:rPr lang="en-US" altLang="zh-CN" sz="2800" b="1" dirty="0"/>
              <a:t>5.5 </a:t>
            </a:r>
            <a:r>
              <a:rPr lang="zh-CN" altLang="zh-CN" sz="2800" b="1" dirty="0"/>
              <a:t>指针类型</a:t>
            </a:r>
            <a:endParaRPr lang="zh-CN" altLang="zh-CN" sz="2800" b="1" dirty="0"/>
          </a:p>
          <a:p>
            <a:pPr eaLnBrk="1" hangingPunct="1">
              <a:buNone/>
            </a:pPr>
            <a:r>
              <a:rPr lang="en-US" altLang="zh-CN" sz="2800" b="1" dirty="0">
                <a:solidFill>
                  <a:srgbClr val="0070C0"/>
                </a:solidFill>
              </a:rPr>
              <a:t>5.6 </a:t>
            </a:r>
            <a:r>
              <a:rPr lang="zh-CN" altLang="zh-CN" sz="2800" b="1" dirty="0">
                <a:solidFill>
                  <a:srgbClr val="0070C0"/>
                </a:solidFill>
              </a:rPr>
              <a:t>引用类型</a:t>
            </a:r>
            <a:endParaRPr lang="zh-CN" altLang="zh-CN" sz="2800" b="1" dirty="0">
              <a:solidFill>
                <a:srgbClr val="0070C0"/>
              </a:solidFill>
            </a:endParaRPr>
          </a:p>
        </p:txBody>
      </p:sp>
      <p:sp>
        <p:nvSpPr>
          <p:cNvPr id="6" name="Rectangle 2"/>
          <p:cNvSpPr txBox="1">
            <a:spLocks noChangeArrowheads="1"/>
          </p:cNvSpPr>
          <p:nvPr/>
        </p:nvSpPr>
        <p:spPr bwMode="auto">
          <a:xfrm>
            <a:off x="899592" y="379095"/>
            <a:ext cx="7010400" cy="1527175"/>
          </a:xfrm>
          <a:prstGeom prst="rect">
            <a:avLst/>
          </a:prstGeom>
          <a:noFill/>
          <a:ln w="9525">
            <a:noFill/>
            <a:miter lim="800000"/>
          </a:ln>
        </p:spPr>
        <p:txBody>
          <a:bodyPr anchor="ctr"/>
          <a:lstStyle/>
          <a:p>
            <a:pPr algn="ctr" eaLnBrk="1" hangingPunct="1">
              <a:defRPr/>
            </a:pPr>
            <a:r>
              <a:rPr lang="zh-CN" altLang="zh-CN" sz="4800" b="1" dirty="0"/>
              <a:t>本章内容</a:t>
            </a:r>
            <a:endParaRPr lang="zh-CN" altLang="en-US" sz="4800"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body" idx="1"/>
          </p:nvPr>
        </p:nvSpPr>
        <p:spPr>
          <a:xfrm>
            <a:off x="500063" y="2060575"/>
            <a:ext cx="8248650" cy="3825875"/>
          </a:xfrm>
        </p:spPr>
        <p:txBody>
          <a:bodyPr vert="horz" wrap="square" lIns="91440" tIns="45720" rIns="91440" bIns="45720" numCol="1" anchor="t" anchorCtr="0" compatLnSpc="1"/>
          <a:lstStyle/>
          <a:p>
            <a:pPr marL="441325" marR="0" lvl="0" indent="-441325" algn="l" defTabSz="914400" rtl="0" eaLnBrk="1" fontAlgn="base" latinLnBrk="0" hangingPunct="1">
              <a:lnSpc>
                <a:spcPct val="90000"/>
              </a:lnSpc>
              <a:spcBef>
                <a:spcPct val="20000"/>
              </a:spcBef>
              <a:spcAft>
                <a:spcPct val="0"/>
              </a:spcAft>
              <a:buClr>
                <a:srgbClr val="336666"/>
              </a:buClr>
              <a:buSzPct val="70000"/>
              <a:buFont typeface="Wingdings" panose="05000000000000000000" pitchFamily="2" charset="2"/>
              <a:buChar char="¢"/>
              <a:defRPr/>
            </a:pPr>
            <a:r>
              <a:rPr kumimoji="0" lang="zh-CN" altLang="en-US" sz="2600" b="1" i="0" u="none" strike="noStrike" kern="0" cap="none" spc="0" normalizeH="0" baseline="0" noProof="0" dirty="0">
                <a:ln>
                  <a:noFill/>
                </a:ln>
                <a:solidFill>
                  <a:srgbClr val="000000"/>
                </a:solidFill>
                <a:effectLst/>
                <a:uLnTx/>
                <a:uFillTx/>
                <a:latin typeface="+mn-lt"/>
                <a:ea typeface="+mn-ea"/>
                <a:cs typeface="Times New Roman" panose="02020603050405020304" pitchFamily="18" charset="0"/>
              </a:rPr>
              <a:t>对引用类型变量的访问</a:t>
            </a:r>
            <a:r>
              <a:rPr kumimoji="0" lang="zh-CN" altLang="en-US" sz="26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实际访问的是被引用的变量</a:t>
            </a:r>
            <a:r>
              <a:rPr kumimoji="0" lang="zh-CN" altLang="en-US" sz="2600" b="1" i="0" u="none" strike="noStrike" kern="0" cap="none" spc="0" normalizeH="0" baseline="0" noProof="0" dirty="0">
                <a:ln>
                  <a:noFill/>
                </a:ln>
                <a:solidFill>
                  <a:srgbClr val="000000"/>
                </a:solidFill>
                <a:effectLst/>
                <a:uLnTx/>
                <a:uFillTx/>
                <a:latin typeface="+mn-lt"/>
                <a:ea typeface="+mn-ea"/>
                <a:cs typeface="Times New Roman" panose="02020603050405020304" pitchFamily="18" charset="0"/>
              </a:rPr>
              <a:t>，效果与通过指针间接访问另一个变量相同。</a:t>
            </a:r>
            <a:endParaRPr kumimoji="0" lang="en-US" altLang="zh-CN" sz="24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Ø"/>
              <a:defRPr/>
            </a:pP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（形式上）引用类型用于给一个变量</a:t>
            </a:r>
            <a:r>
              <a:rPr kumimoji="0" lang="zh-CN" altLang="en-US" sz="22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取一个别名</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741680" marR="0" lvl="1" indent="-28448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Char char="Ø"/>
              <a:defRPr/>
            </a:pPr>
            <a:r>
              <a:rPr kumimoji="0" lang="zh-CN" altLang="en-US"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（实现上）为了获得指针的效果，又避免指针带来的问题</a:t>
            </a:r>
            <a:endParaRPr kumimoji="0" lang="en-US" altLang="zh-CN" sz="22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857250" marR="0" lvl="2" indent="-4572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l"/>
              <a:defRPr/>
            </a:pPr>
            <a:r>
              <a:rPr kumimoji="0" lang="zh-CN" altLang="en-US"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定义格式：</a:t>
            </a:r>
            <a:r>
              <a:rPr kumimoji="0" lang="en-US" altLang="zh-CN"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&lt;</a:t>
            </a:r>
            <a:r>
              <a:rPr kumimoji="0" lang="zh-CN" altLang="en-US"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类型</a:t>
            </a:r>
            <a:r>
              <a:rPr kumimoji="0" lang="en-US" altLang="zh-CN"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&gt; (&amp;&lt;</a:t>
            </a:r>
            <a:r>
              <a:rPr kumimoji="0" lang="zh-CN" altLang="en-US"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引用变量</a:t>
            </a:r>
            <a:r>
              <a:rPr kumimoji="0" lang="en-US" altLang="zh-CN"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&gt;) = &lt;</a:t>
            </a:r>
            <a:r>
              <a:rPr kumimoji="0" lang="zh-CN" altLang="en-US"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变量</a:t>
            </a:r>
            <a:r>
              <a:rPr kumimoji="0" lang="en-US" altLang="zh-CN"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rPr>
              <a:t>&gt;;</a:t>
            </a:r>
            <a:endParaRPr kumimoji="0" lang="en-US" altLang="zh-CN" sz="2400" b="1" i="0" u="none" strike="noStrike" kern="0" cap="none" spc="0" normalizeH="0" baseline="0" noProof="0" dirty="0">
              <a:ln>
                <a:noFill/>
              </a:ln>
              <a:solidFill>
                <a:srgbClr val="0070C0"/>
              </a:solidFill>
              <a:effectLst/>
              <a:uLnTx/>
              <a:uFillTx/>
              <a:latin typeface="+mn-lt"/>
              <a:ea typeface="宋体" panose="02010600030101010101" pitchFamily="2" charset="-122"/>
              <a:cs typeface="Times New Roman" panose="02020603050405020304" pitchFamily="18" charset="0"/>
            </a:endParaRPr>
          </a:p>
          <a:p>
            <a:pPr marL="441325" marR="0" lvl="0" indent="-44132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6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例如：</a:t>
            </a:r>
            <a:r>
              <a:rPr kumimoji="0" lang="en-US" altLang="zh-CN" sz="2000" b="1" i="0" u="none" strike="noStrike" kern="0" cap="none" spc="0" normalizeH="0" baseline="0" noProof="0" err="1">
                <a:ln>
                  <a:noFill/>
                </a:ln>
                <a:solidFill>
                  <a:schemeClr val="tx2"/>
                </a:solidFill>
                <a:effectLst/>
                <a:uLnTx/>
                <a:uFillTx/>
                <a:latin typeface="+mn-lt"/>
                <a:ea typeface="+mn-ea"/>
                <a:cs typeface="Times New Roman" panose="02020603050405020304" pitchFamily="18" charset="0"/>
              </a:rPr>
              <a:t>int</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 x = 0</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268095"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int </a:t>
            </a:r>
            <a:r>
              <a:rPr kumimoji="0" lang="en-US" altLang="zh-CN" sz="2000" b="1" i="0" u="none" strike="noStrike" kern="0" cap="none" spc="0" normalizeH="0" baseline="0" noProof="0">
                <a:ln>
                  <a:noFill/>
                </a:ln>
                <a:solidFill>
                  <a:schemeClr val="tx2"/>
                </a:solidFill>
                <a:effectLst/>
                <a:uLnTx/>
                <a:uFillTx/>
                <a:latin typeface="+mn-lt"/>
                <a:ea typeface="+mn-ea"/>
                <a:cs typeface="Times New Roman" panose="02020603050405020304" pitchFamily="18" charset="0"/>
              </a:rPr>
              <a:t>&amp;y = x</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//y</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为引用类型的变量</a:t>
            </a:r>
            <a:endPar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268095"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cout &lt;&lt; x &lt;&lt; ',' &lt;&lt; y &lt;&lt;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endl</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结果为：</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0,0</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268095"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y = 1;</a:t>
            </a:r>
            <a:endPar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endParaRPr>
          </a:p>
          <a:p>
            <a:pPr marL="1268095" marR="0" lvl="1"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cout &lt;&lt; x &lt;&lt; ',' &lt;&lt; y &lt;&lt; </a:t>
            </a:r>
            <a:r>
              <a:rPr kumimoji="0" lang="en-US" altLang="zh-CN" sz="2000" b="1" i="0" u="none" strike="noStrike" kern="0" cap="none" spc="0" normalizeH="0" baseline="0" noProof="0" dirty="0" err="1">
                <a:ln>
                  <a:noFill/>
                </a:ln>
                <a:solidFill>
                  <a:schemeClr val="tx2"/>
                </a:solidFill>
                <a:effectLst/>
                <a:uLnTx/>
                <a:uFillTx/>
                <a:latin typeface="+mn-lt"/>
                <a:ea typeface="+mn-ea"/>
                <a:cs typeface="Times New Roman" panose="02020603050405020304" pitchFamily="18" charset="0"/>
              </a:rPr>
              <a:t>endl</a:t>
            </a:r>
            <a:r>
              <a:rPr kumimoji="0" lang="en-US" altLang="zh-CN" sz="2000" b="1" i="0" u="none" strike="noStrike" kern="0" cap="none" spc="0" normalizeH="0" baseline="0" noProof="0" dirty="0">
                <a:ln>
                  <a:noFill/>
                </a:ln>
                <a:solidFill>
                  <a:schemeClr val="tx2"/>
                </a:solidFill>
                <a:effectLst/>
                <a:uLnTx/>
                <a:uFillTx/>
                <a:latin typeface="+mn-lt"/>
                <a:ea typeface="+mn-ea"/>
                <a:cs typeface="Times New Roman" panose="02020603050405020304" pitchFamily="18" charset="0"/>
              </a:rPr>
              <a:t>;  //</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结果为：</a:t>
            </a:r>
            <a:r>
              <a:rPr kumimoji="0" lang="en-US" altLang="zh-CN"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1,1 </a:t>
            </a:r>
            <a:r>
              <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rPr>
              <a:t>看下面</a:t>
            </a:r>
            <a:endParaRPr kumimoji="0" lang="zh-CN" altLang="en-US" sz="2000" b="1" i="0" u="none" strike="noStrike" kern="0" cap="none" spc="0" normalizeH="0" baseline="0" noProof="0" dirty="0">
              <a:ln>
                <a:noFill/>
              </a:ln>
              <a:solidFill>
                <a:srgbClr val="FF0000"/>
              </a:solidFill>
              <a:effectLst/>
              <a:uLnTx/>
              <a:uFillTx/>
              <a:latin typeface="+mn-lt"/>
              <a:ea typeface="+mn-ea"/>
              <a:cs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5.6 </a:t>
            </a:r>
            <a:r>
              <a:rPr kumimoji="0" lang="zh-CN" altLang="en-US" sz="4000" b="1" kern="0" cap="none" spc="0" normalizeH="0" baseline="0" noProof="0" dirty="0">
                <a:solidFill>
                  <a:schemeClr val="tx2"/>
                </a:solidFill>
                <a:latin typeface="+mj-lt"/>
                <a:ea typeface="+mj-ea"/>
                <a:cs typeface="+mj-cs"/>
              </a:rPr>
              <a:t>引用类型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lum bright="6000"/>
          </a:blip>
          <a:stretch>
            <a:fillRect/>
          </a:stretch>
        </p:blipFill>
        <p:spPr>
          <a:xfrm>
            <a:off x="179705" y="1139190"/>
            <a:ext cx="8679180" cy="446595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body"/>
          </p:nvPr>
        </p:nvSpPr>
        <p:spPr>
          <a:xfrm>
            <a:off x="540551" y="1340768"/>
            <a:ext cx="7820025" cy="4738687"/>
          </a:xfrm>
        </p:spPr>
        <p:txBody>
          <a:bodyPr vert="horz" wrap="square" lIns="91440" tIns="45720" rIns="91440" bIns="45720" anchor="t" anchorCtr="0"/>
          <a:lstStyle/>
          <a:p>
            <a:pPr algn="just" eaLnBrk="1" hangingPunct="1">
              <a:lnSpc>
                <a:spcPct val="90000"/>
              </a:lnSpc>
            </a:pPr>
            <a:r>
              <a:rPr lang="zh-CN" altLang="en-US" sz="2800" b="1" dirty="0">
                <a:cs typeface="Times New Roman" panose="02020603050405020304" pitchFamily="18" charset="0"/>
              </a:rPr>
              <a:t>需要注意下面几点：</a:t>
            </a:r>
            <a:endParaRPr lang="zh-CN" altLang="en-US" sz="2800" b="1" dirty="0">
              <a:cs typeface="Times New Roman" panose="02020603050405020304" pitchFamily="18" charset="0"/>
            </a:endParaRPr>
          </a:p>
          <a:p>
            <a:pPr lvl="1" algn="just"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定义引用类型变量时，应在变量名</a:t>
            </a:r>
            <a:r>
              <a:rPr lang="zh-CN" altLang="en-US" sz="2400" b="1" dirty="0">
                <a:solidFill>
                  <a:srgbClr val="FF0000"/>
                </a:solidFill>
                <a:cs typeface="Times New Roman" panose="02020603050405020304" pitchFamily="18" charset="0"/>
              </a:rPr>
              <a:t>加上符号“</a:t>
            </a:r>
            <a:r>
              <a:rPr lang="en-US" altLang="zh-CN" sz="2400" b="1" dirty="0">
                <a:solidFill>
                  <a:srgbClr val="FF0000"/>
                </a:solidFill>
                <a:cs typeface="Times New Roman" panose="02020603050405020304" pitchFamily="18" charset="0"/>
              </a:rPr>
              <a:t>&amp;”</a:t>
            </a:r>
            <a:r>
              <a:rPr lang="zh-CN" altLang="en-US" sz="2400" b="1" dirty="0">
                <a:cs typeface="Times New Roman" panose="02020603050405020304" pitchFamily="18" charset="0"/>
              </a:rPr>
              <a:t>，以区别于普通变量。</a:t>
            </a:r>
            <a:endParaRPr lang="en-US" altLang="zh-CN" sz="2400" b="1" dirty="0">
              <a:cs typeface="Times New Roman" panose="02020603050405020304" pitchFamily="18" charset="0"/>
            </a:endParaRPr>
          </a:p>
          <a:p>
            <a:pPr lvl="1" algn="just" eaLnBrk="1" hangingPunct="1">
              <a:lnSpc>
                <a:spcPct val="90000"/>
              </a:lnSpc>
              <a:spcAft>
                <a:spcPts val="1200"/>
              </a:spcAft>
              <a:buNone/>
            </a:pPr>
            <a:r>
              <a:rPr lang="zh-CN" altLang="en-US" sz="2000" b="1" dirty="0">
                <a:cs typeface="Times New Roman" panose="02020603050405020304" pitchFamily="18" charset="0"/>
              </a:rPr>
              <a:t>       例如：</a:t>
            </a:r>
            <a:r>
              <a:rPr lang="en-US" altLang="zh-CN" sz="2000" b="1" dirty="0">
                <a:cs typeface="Times New Roman" panose="02020603050405020304" pitchFamily="18" charset="0"/>
              </a:rPr>
              <a:t>int &amp;y = x;</a:t>
            </a:r>
            <a:endParaRPr lang="en-US" altLang="zh-CN" sz="2000" b="1" dirty="0">
              <a:cs typeface="Times New Roman" panose="02020603050405020304" pitchFamily="18" charset="0"/>
            </a:endParaRPr>
          </a:p>
          <a:p>
            <a:pPr lvl="1" algn="just"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定义引用变量时</a:t>
            </a:r>
            <a:r>
              <a:rPr lang="zh-CN" altLang="en-US" sz="2400" b="1" dirty="0">
                <a:solidFill>
                  <a:srgbClr val="FF0000"/>
                </a:solidFill>
                <a:cs typeface="Times New Roman" panose="02020603050405020304" pitchFamily="18" charset="0"/>
              </a:rPr>
              <a:t>必须要有初始化</a:t>
            </a:r>
            <a:r>
              <a:rPr lang="zh-CN" altLang="en-US" sz="2400" b="1" dirty="0">
                <a:cs typeface="Times New Roman" panose="02020603050405020304" pitchFamily="18" charset="0"/>
              </a:rPr>
              <a:t>，并且引用变量和被引用变量应具有相同的类型。</a:t>
            </a:r>
            <a:endParaRPr lang="en-US" altLang="zh-CN" sz="2400" b="1" dirty="0">
              <a:cs typeface="Times New Roman" panose="02020603050405020304" pitchFamily="18" charset="0"/>
            </a:endParaRPr>
          </a:p>
          <a:p>
            <a:pPr lvl="1" algn="just" eaLnBrk="1" hangingPunct="1">
              <a:lnSpc>
                <a:spcPct val="90000"/>
              </a:lnSpc>
              <a:spcAft>
                <a:spcPts val="1200"/>
              </a:spcAft>
              <a:buNone/>
            </a:pPr>
            <a:r>
              <a:rPr lang="en-US" altLang="zh-CN" sz="24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x;  int &amp;y = x;</a:t>
            </a:r>
            <a:endParaRPr lang="en-US" altLang="zh-CN" sz="2000" b="1" dirty="0">
              <a:cs typeface="Times New Roman" panose="02020603050405020304" pitchFamily="18" charset="0"/>
            </a:endParaRPr>
          </a:p>
          <a:p>
            <a:pPr lvl="1" algn="just" eaLnBrk="1" hangingPunct="1">
              <a:lnSpc>
                <a:spcPct val="90000"/>
              </a:lnSpc>
              <a:buFont typeface="Wingdings" panose="05000000000000000000" pitchFamily="2" charset="2"/>
              <a:buChar char="l"/>
            </a:pPr>
            <a:r>
              <a:rPr lang="zh-CN" altLang="en-US" sz="2400" b="1" dirty="0">
                <a:cs typeface="Times New Roman" panose="02020603050405020304" pitchFamily="18" charset="0"/>
              </a:rPr>
              <a:t>引用类型的变量定义之后，它</a:t>
            </a:r>
            <a:r>
              <a:rPr lang="zh-CN" altLang="en-US" sz="2400" b="1" dirty="0">
                <a:solidFill>
                  <a:srgbClr val="FF0000"/>
                </a:solidFill>
                <a:cs typeface="Times New Roman" panose="02020603050405020304" pitchFamily="18" charset="0"/>
              </a:rPr>
              <a:t>不能再引用其它变量</a:t>
            </a:r>
            <a:r>
              <a:rPr lang="zh-CN" altLang="en-US" sz="2400" b="1" dirty="0">
                <a:cs typeface="Times New Roman" panose="02020603050405020304" pitchFamily="18" charset="0"/>
              </a:rPr>
              <a:t>。</a:t>
            </a:r>
            <a:endParaRPr lang="en-US" altLang="zh-CN" sz="2400" b="1" dirty="0">
              <a:cs typeface="Times New Roman" panose="02020603050405020304" pitchFamily="18" charset="0"/>
            </a:endParaRPr>
          </a:p>
          <a:p>
            <a:pPr lvl="1" algn="just" eaLnBrk="1" hangingPunct="1">
              <a:lnSpc>
                <a:spcPct val="90000"/>
              </a:lnSpc>
              <a:buNone/>
            </a:pPr>
            <a:r>
              <a:rPr lang="en-US" altLang="zh-CN" sz="20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int  x1, x2;</a:t>
            </a:r>
            <a:endParaRPr lang="en-US" altLang="zh-CN" sz="2000" b="1" dirty="0">
              <a:cs typeface="Times New Roman" panose="02020603050405020304" pitchFamily="18" charset="0"/>
            </a:endParaRPr>
          </a:p>
          <a:p>
            <a:pPr lvl="1" algn="just" eaLnBrk="1" hangingPunct="1">
              <a:lnSpc>
                <a:spcPct val="90000"/>
              </a:lnSpc>
              <a:buNone/>
            </a:pPr>
            <a:r>
              <a:rPr lang="en-US" altLang="zh-CN" sz="2000" b="1" dirty="0">
                <a:cs typeface="Times New Roman" panose="02020603050405020304" pitchFamily="18" charset="0"/>
              </a:rPr>
              <a:t>                  int &amp;y = x1;</a:t>
            </a:r>
            <a:endParaRPr lang="en-US" altLang="zh-CN" sz="2000" b="1" dirty="0">
              <a:cs typeface="Times New Roman" panose="02020603050405020304" pitchFamily="18" charset="0"/>
            </a:endParaRPr>
          </a:p>
          <a:p>
            <a:pPr lvl="2" algn="just" eaLnBrk="1" hangingPunct="1">
              <a:lnSpc>
                <a:spcPct val="90000"/>
              </a:lnSpc>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lvl="2" algn="just" eaLnBrk="1" hangingPunct="1">
              <a:lnSpc>
                <a:spcPct val="90000"/>
              </a:lnSpc>
              <a:buNone/>
            </a:pPr>
            <a:r>
              <a:rPr lang="en-US" altLang="zh-CN" sz="2000" b="1" dirty="0">
                <a:cs typeface="Times New Roman" panose="02020603050405020304" pitchFamily="18" charset="0"/>
              </a:rPr>
              <a:t>            y = &amp;x2;  </a:t>
            </a:r>
            <a:r>
              <a:rPr lang="en-US" altLang="zh-CN" sz="2000" b="1" dirty="0">
                <a:solidFill>
                  <a:srgbClr val="0000FF"/>
                </a:solidFill>
                <a:cs typeface="Times New Roman" panose="02020603050405020304" pitchFamily="18" charset="0"/>
              </a:rPr>
              <a:t>//Error</a:t>
            </a:r>
            <a:endParaRPr lang="en-US" altLang="zh-CN" sz="2000" b="1" dirty="0">
              <a:solidFill>
                <a:srgbClr val="0000FF"/>
              </a:solidFill>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5.6 </a:t>
            </a:r>
            <a:r>
              <a:rPr kumimoji="0" lang="zh-CN" altLang="en-US" sz="4000" b="1" kern="0" cap="none" spc="0" normalizeH="0" baseline="0" noProof="0" dirty="0">
                <a:solidFill>
                  <a:schemeClr val="tx2"/>
                </a:solidFill>
                <a:latin typeface="+mj-lt"/>
                <a:ea typeface="+mj-ea"/>
                <a:cs typeface="+mj-cs"/>
              </a:rPr>
              <a:t>引用类型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59" name="Rectangle 3"/>
          <p:cNvSpPr>
            <a:spLocks noGrp="1"/>
          </p:cNvSpPr>
          <p:nvPr>
            <p:ph type="body" idx="4294967295"/>
          </p:nvPr>
        </p:nvSpPr>
        <p:spPr>
          <a:xfrm>
            <a:off x="1524000" y="2470671"/>
            <a:ext cx="5214938" cy="3200400"/>
          </a:xfrm>
        </p:spPr>
        <p:txBody>
          <a:bodyPr vert="horz" wrap="square" lIns="91440" tIns="45720" rIns="91440" bIns="45720" anchor="t" anchorCtr="0"/>
          <a:lstStyle/>
          <a:p>
            <a:pPr eaLnBrk="1" hangingPunct="1">
              <a:buNone/>
            </a:pPr>
            <a:r>
              <a:rPr lang="en-US" altLang="zh-CN" sz="2800" b="1" dirty="0"/>
              <a:t>5.1 </a:t>
            </a:r>
            <a:r>
              <a:rPr lang="zh-CN" altLang="zh-CN" sz="2800" b="1" dirty="0"/>
              <a:t>枚举类型</a:t>
            </a:r>
            <a:endParaRPr lang="zh-CN" altLang="zh-CN" sz="2800" b="1" dirty="0"/>
          </a:p>
          <a:p>
            <a:pPr eaLnBrk="1" hangingPunct="1">
              <a:buNone/>
            </a:pPr>
            <a:r>
              <a:rPr lang="en-US" altLang="zh-CN" sz="2800" b="1" dirty="0">
                <a:solidFill>
                  <a:srgbClr val="0070C0"/>
                </a:solidFill>
              </a:rPr>
              <a:t>5.2 </a:t>
            </a:r>
            <a:r>
              <a:rPr lang="zh-CN" altLang="zh-CN" sz="2800" b="1" dirty="0">
                <a:solidFill>
                  <a:srgbClr val="0070C0"/>
                </a:solidFill>
              </a:rPr>
              <a:t>数组类型</a:t>
            </a:r>
            <a:endParaRPr lang="zh-CN" altLang="zh-CN" sz="2800" b="1" dirty="0">
              <a:solidFill>
                <a:srgbClr val="0070C0"/>
              </a:solidFill>
            </a:endParaRPr>
          </a:p>
          <a:p>
            <a:pPr eaLnBrk="1" hangingPunct="1">
              <a:buNone/>
            </a:pPr>
            <a:r>
              <a:rPr lang="en-US" altLang="zh-CN" sz="2800" b="1" dirty="0"/>
              <a:t>5.3 </a:t>
            </a:r>
            <a:r>
              <a:rPr lang="zh-CN" altLang="zh-CN" sz="2800" b="1" dirty="0"/>
              <a:t>结构类型</a:t>
            </a:r>
            <a:endParaRPr lang="en-US" altLang="zh-CN" sz="2800" b="1" dirty="0"/>
          </a:p>
          <a:p>
            <a:pPr eaLnBrk="1" hangingPunct="1">
              <a:buNone/>
            </a:pPr>
            <a:r>
              <a:rPr lang="en-US" altLang="zh-CN" sz="2800" b="1" dirty="0"/>
              <a:t>5.4 </a:t>
            </a:r>
            <a:r>
              <a:rPr lang="zh-CN" altLang="zh-CN" sz="2800" b="1" dirty="0"/>
              <a:t>联合类型</a:t>
            </a:r>
            <a:endParaRPr lang="zh-CN" altLang="zh-CN" sz="2800" b="1" dirty="0"/>
          </a:p>
          <a:p>
            <a:pPr eaLnBrk="1" hangingPunct="1">
              <a:buNone/>
            </a:pPr>
            <a:r>
              <a:rPr lang="en-US" altLang="zh-CN" sz="2800" b="1" dirty="0"/>
              <a:t>5.5 </a:t>
            </a:r>
            <a:r>
              <a:rPr lang="zh-CN" altLang="zh-CN" sz="2800" b="1" dirty="0"/>
              <a:t>指针类型</a:t>
            </a:r>
            <a:endParaRPr lang="zh-CN" altLang="zh-CN" sz="2800" b="1" dirty="0"/>
          </a:p>
          <a:p>
            <a:pPr eaLnBrk="1" hangingPunct="1">
              <a:buNone/>
            </a:pPr>
            <a:r>
              <a:rPr lang="en-US" altLang="zh-CN" sz="2800" b="1" dirty="0"/>
              <a:t>5.6 </a:t>
            </a:r>
            <a:r>
              <a:rPr lang="zh-CN" altLang="zh-CN" sz="2800" b="1" dirty="0"/>
              <a:t>引用类型</a:t>
            </a:r>
            <a:endParaRPr lang="zh-CN" altLang="zh-CN" sz="2800" b="1" dirty="0"/>
          </a:p>
        </p:txBody>
      </p:sp>
      <p:sp>
        <p:nvSpPr>
          <p:cNvPr id="5" name="Rectangle 2"/>
          <p:cNvSpPr txBox="1">
            <a:spLocks noChangeArrowheads="1"/>
          </p:cNvSpPr>
          <p:nvPr/>
        </p:nvSpPr>
        <p:spPr bwMode="auto">
          <a:xfrm>
            <a:off x="899592" y="379095"/>
            <a:ext cx="7010400" cy="1527175"/>
          </a:xfrm>
          <a:prstGeom prst="rect">
            <a:avLst/>
          </a:prstGeom>
          <a:noFill/>
          <a:ln w="9525">
            <a:noFill/>
            <a:miter lim="800000"/>
          </a:ln>
        </p:spPr>
        <p:txBody>
          <a:bodyPr anchor="ctr"/>
          <a:lstStyle/>
          <a:p>
            <a:pPr algn="ctr" eaLnBrk="1" hangingPunct="1">
              <a:defRPr/>
            </a:pPr>
            <a:r>
              <a:rPr lang="zh-CN" altLang="zh-CN" sz="4800" b="1" dirty="0"/>
              <a:t>本章内容</a:t>
            </a:r>
            <a:endParaRPr lang="zh-CN" altLang="en-US" sz="48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p:cNvSpPr>
          <p:nvPr>
            <p:ph type="body"/>
          </p:nvPr>
        </p:nvSpPr>
        <p:spPr>
          <a:xfrm>
            <a:off x="571500" y="1484784"/>
            <a:ext cx="7670800" cy="4449762"/>
          </a:xfrm>
        </p:spPr>
        <p:txBody>
          <a:bodyPr vert="horz" wrap="square" lIns="91440" tIns="45720" rIns="91440" bIns="45720" anchor="t" anchorCtr="0"/>
          <a:lstStyle/>
          <a:p>
            <a:pPr eaLnBrk="1" hangingPunct="1"/>
            <a:r>
              <a:rPr lang="zh-CN" altLang="en-US" sz="2800" b="1" dirty="0"/>
              <a:t>引用类型作为</a:t>
            </a:r>
            <a:r>
              <a:rPr lang="zh-CN" altLang="en-US" sz="2800" b="1" dirty="0">
                <a:solidFill>
                  <a:srgbClr val="FF0000"/>
                </a:solidFill>
              </a:rPr>
              <a:t>形参类型</a:t>
            </a:r>
            <a:r>
              <a:rPr lang="zh-CN" altLang="en-US" sz="2800" b="1" dirty="0"/>
              <a:t>，实现指针类型的效果。</a:t>
            </a:r>
            <a:endParaRPr lang="en-US" altLang="zh-CN" sz="2800" b="1" dirty="0"/>
          </a:p>
          <a:p>
            <a:pPr eaLnBrk="1" hangingPunct="1">
              <a:buNone/>
            </a:pPr>
            <a:r>
              <a:rPr lang="en-US" altLang="zh-CN" sz="2000" b="1" dirty="0">
                <a:cs typeface="Times New Roman" panose="02020603050405020304" pitchFamily="18" charset="0"/>
              </a:rPr>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void swap(</a:t>
            </a:r>
            <a:r>
              <a:rPr lang="en-US" altLang="zh-CN" sz="2000" b="1" dirty="0">
                <a:solidFill>
                  <a:srgbClr val="FF0000"/>
                </a:solidFill>
                <a:cs typeface="Times New Roman" panose="02020603050405020304" pitchFamily="18" charset="0"/>
              </a:rPr>
              <a:t>int &amp;x, int &amp;y</a:t>
            </a: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eaLnBrk="1" hangingPunct="1">
              <a:buNone/>
            </a:pPr>
            <a:r>
              <a:rPr lang="en-US" altLang="zh-CN" sz="2000" b="1" dirty="0">
                <a:cs typeface="Times New Roman" panose="02020603050405020304" pitchFamily="18" charset="0"/>
              </a:rPr>
              <a:t>                   </a:t>
            </a:r>
            <a:r>
              <a:rPr lang="en-US" altLang="zh-CN" sz="2000" b="1" dirty="0">
                <a:solidFill>
                  <a:srgbClr val="000000"/>
                </a:solidFill>
                <a:cs typeface="Times New Roman" panose="02020603050405020304" pitchFamily="18" charset="0"/>
              </a:rPr>
              <a:t>{   </a:t>
            </a:r>
            <a:r>
              <a:rPr lang="en-US" altLang="zh-CN" sz="2000" b="1" dirty="0">
                <a:cs typeface="Times New Roman" panose="02020603050405020304" pitchFamily="18" charset="0"/>
              </a:rPr>
              <a:t>int t = x;</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x = y;</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y = t;</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eaLnBrk="1" hangingPunct="1">
              <a:lnSpc>
                <a:spcPct val="80000"/>
              </a:lnSpc>
              <a:buNone/>
            </a:pPr>
            <a:endParaRPr lang="en-US" altLang="zh-CN" sz="1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int main()</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   int a = 0, b = 1;</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cout &lt;&lt; a &lt;&lt; ',' &lt;&lt; b &lt;&lt; endl;  //</a:t>
            </a:r>
            <a:r>
              <a:rPr lang="zh-CN" altLang="en-US" sz="2000" b="1" dirty="0">
                <a:cs typeface="Times New Roman" panose="02020603050405020304" pitchFamily="18" charset="0"/>
              </a:rPr>
              <a:t>结果为：</a:t>
            </a:r>
            <a:r>
              <a:rPr lang="en-US" altLang="zh-CN" sz="2000" b="1" dirty="0">
                <a:cs typeface="Times New Roman" panose="02020603050405020304" pitchFamily="18" charset="0"/>
              </a:rPr>
              <a:t>0,1</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swap(</a:t>
            </a:r>
            <a:r>
              <a:rPr lang="en-US" altLang="zh-CN" sz="2000" b="1" dirty="0">
                <a:solidFill>
                  <a:srgbClr val="FF0000"/>
                </a:solidFill>
                <a:cs typeface="Times New Roman" panose="02020603050405020304" pitchFamily="18" charset="0"/>
              </a:rPr>
              <a:t>a, b</a:t>
            </a: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cout &lt;&lt; a &lt;&lt; ',' &lt;&lt; b &lt;&lt; endl;  //</a:t>
            </a:r>
            <a:r>
              <a:rPr lang="zh-CN" altLang="en-US" sz="2000" b="1" dirty="0">
                <a:solidFill>
                  <a:srgbClr val="FF0000"/>
                </a:solidFill>
                <a:cs typeface="Times New Roman" panose="02020603050405020304" pitchFamily="18" charset="0"/>
              </a:rPr>
              <a:t>结果为：</a:t>
            </a:r>
            <a:r>
              <a:rPr lang="en-US" altLang="zh-CN" sz="2000" b="1" dirty="0">
                <a:solidFill>
                  <a:srgbClr val="FF0000"/>
                </a:solidFill>
                <a:cs typeface="Times New Roman" panose="02020603050405020304" pitchFamily="18" charset="0"/>
              </a:rPr>
              <a:t>1,0</a:t>
            </a:r>
            <a:endParaRPr lang="en-US" altLang="zh-CN" sz="2000" b="1" dirty="0">
              <a:solidFill>
                <a:srgbClr val="FF0000"/>
              </a:solidFill>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return 0;</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5.6 </a:t>
            </a:r>
            <a:r>
              <a:rPr kumimoji="0" lang="zh-CN" altLang="en-US" sz="4000" b="1" kern="0" cap="none" spc="0" normalizeH="0" baseline="0" noProof="0" dirty="0">
                <a:solidFill>
                  <a:schemeClr val="tx2"/>
                </a:solidFill>
                <a:latin typeface="+mj-lt"/>
                <a:ea typeface="+mj-ea"/>
                <a:cs typeface="+mj-cs"/>
              </a:rPr>
              <a:t>引用类型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p:cNvSpPr>
          <p:nvPr>
            <p:ph type="body"/>
          </p:nvPr>
        </p:nvSpPr>
        <p:spPr>
          <a:xfrm>
            <a:off x="827088" y="2146300"/>
            <a:ext cx="7310437" cy="3803650"/>
          </a:xfrm>
        </p:spPr>
        <p:txBody>
          <a:bodyPr vert="horz" wrap="square" lIns="91440" tIns="45720" rIns="91440" bIns="45720" anchor="t" anchorCtr="0"/>
          <a:lstStyle/>
          <a:p>
            <a:pPr eaLnBrk="1" hangingPunct="1">
              <a:lnSpc>
                <a:spcPct val="80000"/>
              </a:lnSpc>
            </a:pPr>
            <a:r>
              <a:rPr lang="zh-CN" altLang="en-US" sz="2800" b="1" dirty="0"/>
              <a:t>还可以把形参定义成</a:t>
            </a:r>
            <a:r>
              <a:rPr lang="zh-CN" altLang="en-US" sz="2800" b="1" dirty="0">
                <a:solidFill>
                  <a:srgbClr val="FF0000"/>
                </a:solidFill>
              </a:rPr>
              <a:t>对常量的引用</a:t>
            </a:r>
            <a:r>
              <a:rPr lang="zh-CN" altLang="en-US" sz="2800" b="1" dirty="0"/>
              <a:t>，防止在函数中通过形参改变实参的值。</a:t>
            </a:r>
            <a:endParaRPr lang="zh-CN" altLang="en-US" sz="2800" b="1" dirty="0"/>
          </a:p>
          <a:p>
            <a:pPr eaLnBrk="1" hangingPunct="1">
              <a:lnSpc>
                <a:spcPct val="80000"/>
              </a:lnSpc>
              <a:buNone/>
            </a:pPr>
            <a:r>
              <a:rPr lang="en-US" altLang="zh-CN" sz="2400" b="1" dirty="0"/>
              <a:t>      </a:t>
            </a:r>
            <a:r>
              <a:rPr lang="zh-CN" altLang="en-US" sz="2000" b="1" dirty="0">
                <a:cs typeface="Times New Roman" panose="02020603050405020304" pitchFamily="18" charset="0"/>
              </a:rPr>
              <a:t>例如：</a:t>
            </a:r>
            <a:r>
              <a:rPr lang="en-US" altLang="zh-CN" sz="2000" b="1" dirty="0">
                <a:cs typeface="Times New Roman" panose="02020603050405020304" pitchFamily="18" charset="0"/>
              </a:rPr>
              <a:t>strcut A {</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int i;</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 </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a:t>
            </a:r>
            <a:endParaRPr lang="en-US" altLang="zh-CN" sz="2000" b="1" dirty="0">
              <a:cs typeface="Times New Roman" panose="02020603050405020304" pitchFamily="18" charset="0"/>
            </a:endParaRPr>
          </a:p>
          <a:p>
            <a:pPr eaLnBrk="1" hangingPunct="1">
              <a:lnSpc>
                <a:spcPct val="80000"/>
              </a:lnSpc>
              <a:buNone/>
            </a:pPr>
            <a:endParaRPr lang="en-US" altLang="zh-CN" sz="1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void f(</a:t>
            </a:r>
            <a:r>
              <a:rPr lang="en-US" altLang="zh-CN" sz="2000" b="1" dirty="0">
                <a:solidFill>
                  <a:srgbClr val="FF0000"/>
                </a:solidFill>
                <a:cs typeface="Times New Roman" panose="02020603050405020304" pitchFamily="18" charset="0"/>
              </a:rPr>
              <a:t>const A &amp;x</a:t>
            </a:r>
            <a:r>
              <a:rPr lang="en-US" altLang="zh-CN" sz="2000" b="1" dirty="0">
                <a:cs typeface="Times New Roman" panose="02020603050405020304" pitchFamily="18" charset="0"/>
              </a:rPr>
              <a:t>)</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   ……</a:t>
            </a:r>
            <a:endParaRPr lang="en-US" altLang="zh-CN" sz="2000" b="1" dirty="0">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x.i = 1;  </a:t>
            </a:r>
            <a:r>
              <a:rPr lang="en-US" altLang="zh-CN" sz="2000" b="1" dirty="0">
                <a:solidFill>
                  <a:srgbClr val="0000FF"/>
                </a:solidFill>
                <a:cs typeface="Times New Roman" panose="02020603050405020304" pitchFamily="18" charset="0"/>
              </a:rPr>
              <a:t>//Error</a:t>
            </a:r>
            <a:endParaRPr lang="en-US" altLang="zh-CN" sz="2000" b="1" dirty="0">
              <a:solidFill>
                <a:srgbClr val="0000FF"/>
              </a:solidFill>
              <a:cs typeface="Times New Roman" panose="02020603050405020304" pitchFamily="18" charset="0"/>
            </a:endParaRPr>
          </a:p>
          <a:p>
            <a:pPr eaLnBrk="1" hangingPunct="1">
              <a:lnSpc>
                <a:spcPct val="80000"/>
              </a:lnSpc>
              <a:buNone/>
            </a:pPr>
            <a:r>
              <a:rPr lang="en-US" altLang="zh-CN" sz="2000" b="1" dirty="0">
                <a:solidFill>
                  <a:srgbClr val="0000FF"/>
                </a:solidFill>
                <a:cs typeface="Times New Roman" panose="02020603050405020304" pitchFamily="18" charset="0"/>
              </a:rPr>
              <a:t>                      </a:t>
            </a:r>
            <a:r>
              <a:rPr lang="en-US" altLang="zh-CN" sz="2000" b="1" dirty="0">
                <a:cs typeface="Times New Roman" panose="02020603050405020304" pitchFamily="18" charset="0"/>
              </a:rPr>
              <a:t>……</a:t>
            </a:r>
            <a:endParaRPr lang="en-US" altLang="zh-CN" sz="2000" b="1" dirty="0">
              <a:solidFill>
                <a:srgbClr val="0000FF"/>
              </a:solidFill>
              <a:cs typeface="Times New Roman" panose="02020603050405020304" pitchFamily="18" charset="0"/>
            </a:endParaRPr>
          </a:p>
          <a:p>
            <a:pPr eaLnBrk="1" hangingPunct="1">
              <a:lnSpc>
                <a:spcPct val="80000"/>
              </a:lnSpc>
              <a:buNone/>
            </a:pPr>
            <a:r>
              <a:rPr lang="en-US" altLang="zh-CN" sz="2000" b="1" dirty="0">
                <a:cs typeface="Times New Roman" panose="02020603050405020304" pitchFamily="18" charset="0"/>
              </a:rPr>
              <a:t>                  }</a:t>
            </a:r>
            <a:endParaRPr lang="en-US" altLang="zh-CN" sz="2000" b="1" dirty="0">
              <a:ea typeface="Times New Roman" panose="02020603050405020304" pitchFamily="18" charset="0"/>
            </a:endParaRPr>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5.6 </a:t>
            </a:r>
            <a:r>
              <a:rPr kumimoji="0" lang="zh-CN" altLang="en-US" sz="4000" b="1" kern="0" cap="none" spc="0" normalizeH="0" baseline="0" noProof="0" dirty="0">
                <a:solidFill>
                  <a:schemeClr val="tx2"/>
                </a:solidFill>
                <a:latin typeface="+mj-lt"/>
                <a:ea typeface="+mj-ea"/>
                <a:cs typeface="+mj-cs"/>
              </a:rPr>
              <a:t>引用类型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p:cNvSpPr>
          <p:nvPr>
            <p:ph type="body"/>
          </p:nvPr>
        </p:nvSpPr>
        <p:spPr>
          <a:xfrm>
            <a:off x="395288" y="2265363"/>
            <a:ext cx="8280400" cy="2819400"/>
          </a:xfrm>
        </p:spPr>
        <p:txBody>
          <a:bodyPr vert="horz" wrap="square" lIns="91440" tIns="45720" rIns="91440" bIns="45720" anchor="t" anchorCtr="0"/>
          <a:lstStyle/>
          <a:p>
            <a:pPr algn="just" eaLnBrk="1" hangingPunct="1">
              <a:lnSpc>
                <a:spcPct val="90000"/>
              </a:lnSpc>
            </a:pPr>
            <a:r>
              <a:rPr lang="zh-CN" altLang="zh-CN" sz="2800" b="1" dirty="0"/>
              <a:t>引用类型与指针类型的区别</a:t>
            </a:r>
            <a:endParaRPr lang="en-US" altLang="zh-CN" sz="2800" b="1" dirty="0"/>
          </a:p>
          <a:p>
            <a:pPr lvl="1" algn="just" eaLnBrk="1" hangingPunct="1">
              <a:lnSpc>
                <a:spcPct val="90000"/>
              </a:lnSpc>
              <a:buFont typeface="Wingdings" panose="05000000000000000000" pitchFamily="2" charset="2"/>
              <a:buChar char="l"/>
            </a:pPr>
            <a:r>
              <a:rPr lang="zh-CN" altLang="zh-CN" sz="2400" b="1" dirty="0"/>
              <a:t>语法上，引用是采用</a:t>
            </a:r>
            <a:r>
              <a:rPr lang="zh-CN" altLang="zh-CN" sz="2400" b="1" dirty="0">
                <a:solidFill>
                  <a:srgbClr val="FF0000"/>
                </a:solidFill>
              </a:rPr>
              <a:t>直接访问</a:t>
            </a:r>
            <a:r>
              <a:rPr lang="zh-CN" altLang="zh-CN" sz="2400" b="1" dirty="0"/>
              <a:t>形式，而指针则需要采用</a:t>
            </a:r>
            <a:r>
              <a:rPr lang="zh-CN" altLang="zh-CN" sz="2400" b="1" dirty="0">
                <a:solidFill>
                  <a:srgbClr val="FF0000"/>
                </a:solidFill>
              </a:rPr>
              <a:t>间接访问</a:t>
            </a:r>
            <a:r>
              <a:rPr lang="zh-CN" altLang="zh-CN" sz="2400" b="1" dirty="0"/>
              <a:t>形式。</a:t>
            </a:r>
            <a:endParaRPr lang="zh-CN" altLang="zh-CN" sz="2400" b="1" dirty="0">
              <a:cs typeface="Times New Roman" panose="02020603050405020304" pitchFamily="18" charset="0"/>
            </a:endParaRPr>
          </a:p>
          <a:p>
            <a:pPr lvl="1" algn="just" eaLnBrk="1" hangingPunct="1">
              <a:lnSpc>
                <a:spcPct val="90000"/>
              </a:lnSpc>
              <a:buFont typeface="Wingdings" panose="05000000000000000000" pitchFamily="2" charset="2"/>
              <a:buChar char="l"/>
            </a:pPr>
            <a:r>
              <a:rPr lang="zh-CN" altLang="zh-CN" sz="2400" b="1" dirty="0"/>
              <a:t>在作为函数参数类型时，形式上，引用类型</a:t>
            </a:r>
            <a:r>
              <a:rPr lang="zh-CN" altLang="en-US" sz="2400" b="1" dirty="0"/>
              <a:t>形参</a:t>
            </a:r>
            <a:r>
              <a:rPr lang="zh-CN" altLang="zh-CN" sz="2400" b="1" dirty="0"/>
              <a:t>的</a:t>
            </a:r>
            <a:r>
              <a:rPr lang="zh-CN" altLang="zh-CN" sz="2400" b="1" dirty="0">
                <a:solidFill>
                  <a:srgbClr val="FF0000"/>
                </a:solidFill>
              </a:rPr>
              <a:t>实参是变量的名字</a:t>
            </a:r>
            <a:r>
              <a:rPr lang="zh-CN" altLang="zh-CN" sz="2400" b="1" dirty="0"/>
              <a:t>，而指针类型</a:t>
            </a:r>
            <a:r>
              <a:rPr lang="zh-CN" altLang="en-US" sz="2400" b="1" dirty="0"/>
              <a:t>形参</a:t>
            </a:r>
            <a:r>
              <a:rPr lang="zh-CN" altLang="zh-CN" sz="2400" b="1" dirty="0"/>
              <a:t>的实参是</a:t>
            </a:r>
            <a:r>
              <a:rPr lang="zh-CN" altLang="zh-CN" sz="2400" b="1" dirty="0">
                <a:solidFill>
                  <a:srgbClr val="FF0000"/>
                </a:solidFill>
              </a:rPr>
              <a:t>变量的地址</a:t>
            </a:r>
            <a:r>
              <a:rPr lang="zh-CN" altLang="zh-CN" sz="2400" b="1" dirty="0"/>
              <a:t>。 </a:t>
            </a:r>
            <a:endParaRPr lang="zh-CN" altLang="zh-CN" sz="2400" b="1" dirty="0"/>
          </a:p>
          <a:p>
            <a:pPr lvl="1" algn="just" eaLnBrk="1" hangingPunct="1">
              <a:lnSpc>
                <a:spcPct val="90000"/>
              </a:lnSpc>
              <a:buFont typeface="Wingdings" panose="05000000000000000000" pitchFamily="2" charset="2"/>
              <a:buChar char="l"/>
            </a:pPr>
            <a:r>
              <a:rPr lang="zh-CN" altLang="zh-CN" sz="2400" b="1" dirty="0"/>
              <a:t>除了在定义时指定的被引用变量外，引用类型变量</a:t>
            </a:r>
            <a:r>
              <a:rPr lang="zh-CN" altLang="zh-CN" sz="2400" b="1" dirty="0">
                <a:solidFill>
                  <a:srgbClr val="FF0000"/>
                </a:solidFill>
              </a:rPr>
              <a:t>不能再引用其它变量</a:t>
            </a:r>
            <a:r>
              <a:rPr lang="zh-CN" altLang="zh-CN" sz="2400" b="1" dirty="0"/>
              <a:t>；而指针变量</a:t>
            </a:r>
            <a:r>
              <a:rPr lang="zh-CN" altLang="zh-CN" sz="2400" b="1" dirty="0">
                <a:solidFill>
                  <a:srgbClr val="FF0000"/>
                </a:solidFill>
              </a:rPr>
              <a:t>可以指向其它的变量</a:t>
            </a:r>
            <a:r>
              <a:rPr lang="zh-CN" altLang="zh-CN" sz="2400" b="1" dirty="0"/>
              <a:t>。</a:t>
            </a:r>
            <a:endParaRPr lang="zh-CN" altLang="zh-CN" sz="2400" b="1" dirty="0"/>
          </a:p>
        </p:txBody>
      </p:sp>
      <p:sp>
        <p:nvSpPr>
          <p:cNvPr id="4" name="Rectangle 2"/>
          <p:cNvSpPr txBox="1">
            <a:spLocks noChangeArrowheads="1"/>
          </p:cNvSpPr>
          <p:nvPr/>
        </p:nvSpPr>
        <p:spPr bwMode="auto">
          <a:xfrm>
            <a:off x="1562100" y="142875"/>
            <a:ext cx="7010400" cy="1527175"/>
          </a:xfrm>
          <a:prstGeom prst="rect">
            <a:avLst/>
          </a:prstGeom>
          <a:noFill/>
          <a:ln w="9525">
            <a:noFill/>
            <a:miter lim="800000"/>
          </a:ln>
        </p:spPr>
        <p:txBody>
          <a:bodyPr anchor="ctr"/>
          <a:lstStyle/>
          <a:p>
            <a:pPr marR="0" defTabSz="914400" eaLnBrk="1" hangingPunct="1">
              <a:buClrTx/>
              <a:buSzTx/>
              <a:buFontTx/>
              <a:buNone/>
              <a:defRPr/>
            </a:pPr>
            <a:r>
              <a:rPr kumimoji="0" lang="en-US" altLang="zh-CN" sz="4000" b="1" kern="0" cap="none" spc="0" normalizeH="0" baseline="0" noProof="0" dirty="0">
                <a:solidFill>
                  <a:schemeClr val="tx2"/>
                </a:solidFill>
                <a:latin typeface="+mj-lt"/>
                <a:ea typeface="+mj-ea"/>
                <a:cs typeface="+mj-cs"/>
              </a:rPr>
              <a:t>5.6 </a:t>
            </a:r>
            <a:r>
              <a:rPr kumimoji="0" lang="zh-CN" altLang="en-US" sz="4000" b="1" kern="0" cap="none" spc="0" normalizeH="0" baseline="0" noProof="0" dirty="0">
                <a:solidFill>
                  <a:schemeClr val="tx2"/>
                </a:solidFill>
                <a:latin typeface="+mj-lt"/>
                <a:ea typeface="+mj-ea"/>
                <a:cs typeface="+mj-cs"/>
              </a:rPr>
              <a:t>引用类型</a:t>
            </a:r>
            <a:endParaRPr kumimoji="0" lang="zh-CN" altLang="en-US" sz="4000" b="1" kern="0" cap="none" spc="0" normalizeH="0" baseline="0" noProof="0" dirty="0">
              <a:solidFill>
                <a:schemeClr val="tx2"/>
              </a:solidFill>
              <a:latin typeface="+mj-lt"/>
              <a:ea typeface="+mj-ea"/>
              <a:cs typeface="+mj-cs"/>
            </a:endParaRPr>
          </a:p>
        </p:txBody>
      </p:sp>
      <p:sp>
        <p:nvSpPr>
          <p:cNvPr id="3" name="灯片编号占位符 2"/>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518026-3510-4CEA-B360-46A4FD10C352}" type="slidenum">
              <a:rPr kumimoji="0" lang="zh-CN" altLang="en-US"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ags/tag1.xml><?xml version="1.0" encoding="utf-8"?>
<p:tagLst xmlns:p="http://schemas.openxmlformats.org/presentationml/2006/main">
  <p:tag name="COMMONDATA" val="eyJoZGlkIjoiODg5ODdlNWEyZTZjYmQ3ZTBmY2M1NDE2MjJhYjZmNWIifQ=="/>
  <p:tag name="KSO_WPP_MARK_KEY" val="d5da2e10-2f54-4a50-abe4-31740a5514f6"/>
</p:tagLst>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楷体_GB2312" pitchFamily="1"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楷体_GB2312" pitchFamily="1" charset="-122"/>
          </a:defRPr>
        </a:defPPr>
      </a:lstStyle>
    </a:lnDef>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Teamwork</Template>
  <TotalTime>0</TotalTime>
  <Words>18192</Words>
  <Application>WPS 演示</Application>
  <PresentationFormat>全屏显示(4:3)</PresentationFormat>
  <Paragraphs>1187</Paragraphs>
  <Slides>92</Slides>
  <Notes>50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92</vt:i4>
      </vt:variant>
    </vt:vector>
  </HeadingPairs>
  <TitlesOfParts>
    <vt:vector size="115" baseType="lpstr">
      <vt:lpstr>Arial</vt:lpstr>
      <vt:lpstr>宋体</vt:lpstr>
      <vt:lpstr>Wingdings</vt:lpstr>
      <vt:lpstr>楷体_GB2312</vt:lpstr>
      <vt:lpstr>新宋体</vt:lpstr>
      <vt:lpstr>Times New Roman</vt:lpstr>
      <vt:lpstr>大黑体</vt:lpstr>
      <vt:lpstr>Harmony Text</vt:lpstr>
      <vt:lpstr>Segoe Print</vt:lpstr>
      <vt:lpstr>微软雅黑</vt:lpstr>
      <vt:lpstr>Arial Unicode MS</vt:lpstr>
      <vt:lpstr>Verdana</vt:lpstr>
      <vt:lpstr>Arial</vt:lpstr>
      <vt:lpstr>楷体_GB2312</vt:lpstr>
      <vt:lpstr>黑体</vt:lpstr>
      <vt:lpstr>楷体_GB2312</vt:lpstr>
      <vt:lpstr>仿宋</vt:lpstr>
      <vt:lpstr>华文中宋</vt:lpstr>
      <vt:lpstr>华文仿宋</vt:lpstr>
      <vt:lpstr>华文细黑</vt:lpstr>
      <vt:lpstr>幼圆</vt:lpstr>
      <vt:lpstr>华文新魏</vt:lpstr>
      <vt:lpstr>Echo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间接访问操作（*和-&gt;）</vt:lpstr>
      <vt:lpstr>PowerPoint 演示文稿</vt:lpstr>
      <vt:lpstr>PowerPoint 演示文稿</vt:lpstr>
      <vt:lpstr>指针的运算</vt:lpstr>
      <vt:lpstr>指针的运算</vt:lpstr>
      <vt:lpstr>指针的运算</vt:lpstr>
      <vt:lpstr>指针的输出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动态变量的创建</vt:lpstr>
      <vt:lpstr>动态变量的创建</vt:lpstr>
      <vt:lpstr>动态变量的创建</vt:lpstr>
      <vt:lpstr>动态变量的创建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例：编写一个程序，根据输入的要求执行在一个函数表中定义的某个函数。P187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CSD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课程概况</dc:title>
  <dc:creator>Jinsong Su</dc:creator>
  <cp:lastModifiedBy>宇宙中的那只萤火虫</cp:lastModifiedBy>
  <cp:revision>679</cp:revision>
  <dcterms:created xsi:type="dcterms:W3CDTF">2005-02-20T09:54:00Z</dcterms:created>
  <dcterms:modified xsi:type="dcterms:W3CDTF">2024-03-27T16:06:38Z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2A34AF250BDC4D96B2054586C291AF04</vt:lpwstr>
  </property>
</Properties>
</file>